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handoutMasterIdLst>
    <p:handoutMasterId r:id="rId35"/>
  </p:handoutMasterIdLst>
  <p:sldIdLst>
    <p:sldId id="256" r:id="rId6"/>
    <p:sldId id="257" r:id="rId7"/>
    <p:sldId id="261" r:id="rId8"/>
    <p:sldId id="283" r:id="rId9"/>
    <p:sldId id="289" r:id="rId10"/>
    <p:sldId id="290" r:id="rId11"/>
    <p:sldId id="276" r:id="rId12"/>
    <p:sldId id="285" r:id="rId13"/>
    <p:sldId id="284" r:id="rId14"/>
    <p:sldId id="258" r:id="rId15"/>
    <p:sldId id="260" r:id="rId16"/>
    <p:sldId id="262" r:id="rId17"/>
    <p:sldId id="259" r:id="rId18"/>
    <p:sldId id="263" r:id="rId19"/>
    <p:sldId id="273" r:id="rId20"/>
    <p:sldId id="264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87" r:id="rId29"/>
    <p:sldId id="288" r:id="rId30"/>
    <p:sldId id="294" r:id="rId31"/>
    <p:sldId id="291" r:id="rId32"/>
    <p:sldId id="292" r:id="rId33"/>
    <p:sldId id="274" r:id="rId34"/>
  </p:sldIdLst>
  <p:sldSz cx="12192000" cy="6858000"/>
  <p:notesSz cx="6889750" cy="100155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C177F514-34AD-4A52-8E4C-A765ABDC4D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51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FEC5230-5172-4EE4-B14F-5937F3433D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251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fld id="{3CFF33B0-8AFF-44BC-B016-6239B82031FF}" type="datetimeFigureOut">
              <a:rPr lang="nl-BE" smtClean="0"/>
              <a:t>8/01/2021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2A37C93-1546-48E1-9A80-DBB09BFE98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3023"/>
            <a:ext cx="2985558" cy="502515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35E2FA0-AFC8-4AC5-B254-53E6CA862B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597" y="9513023"/>
            <a:ext cx="2985558" cy="502515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fld id="{AA43AB82-4583-4254-8591-14D982103F3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3608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FFC6-6127-4C8D-B4F0-47E397A706D9}" type="datetimeFigureOut">
              <a:rPr lang="nl-BE" smtClean="0"/>
              <a:t>8/01/2021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4E66-212A-4F00-9F9C-9A78B9BB046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1018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FFC6-6127-4C8D-B4F0-47E397A706D9}" type="datetimeFigureOut">
              <a:rPr lang="nl-BE" smtClean="0"/>
              <a:t>8/01/2021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4E66-212A-4F00-9F9C-9A78B9BB046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3222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FFC6-6127-4C8D-B4F0-47E397A706D9}" type="datetimeFigureOut">
              <a:rPr lang="nl-BE" smtClean="0"/>
              <a:t>8/01/2021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4E66-212A-4F00-9F9C-9A78B9BB046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5594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899250-59A6-47E1-A8C1-EB036FD641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CC9A85-D008-4C37-A568-905E6727A3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BF6C36-2F49-4320-B83F-6391D911AA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8C917-CF13-4951-B33E-3FE5B4611CFF}" type="slidenum">
              <a:rPr lang="fr-BE" altLang="fr-FR"/>
              <a:pPr>
                <a:defRPr/>
              </a:pPr>
              <a:t>‹nr.›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321975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1FB623-4922-4F47-A71E-BDAC19020A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13011E-7A28-47A7-9371-5A0E68D0ED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E24885-5709-4767-82C4-068C80A2F8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C8D28-3F14-4A46-8F51-23A30902CA32}" type="slidenum">
              <a:rPr lang="fr-BE" altLang="fr-FR"/>
              <a:pPr>
                <a:defRPr/>
              </a:pPr>
              <a:t>‹nr.›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1901016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02B25C-E5C9-4CBF-B121-08EC3DBDA3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074FE3-84B8-452D-B892-F76CF10BC7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C98DB3-5E18-41E9-8BBE-EAE67917EA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2CE81-207D-4C8E-9AC0-19E1DAA39CC0}" type="slidenum">
              <a:rPr lang="fr-BE" altLang="fr-FR"/>
              <a:pPr>
                <a:defRPr/>
              </a:pPr>
              <a:t>‹nr.›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2085593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2C2292-EFD0-4D04-96B0-079402000B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A56357-5D26-49CF-8E7F-52D2070A23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 alt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1E9399-38A1-4407-A497-1C9672A838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625AE-FB66-402C-9F09-7BCD8AE27555}" type="slidenum">
              <a:rPr lang="fr-BE" altLang="fr-FR"/>
              <a:pPr>
                <a:defRPr/>
              </a:pPr>
              <a:t>‹nr.›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75190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D0B99F2-26C6-4E99-BC7F-2DA24361F2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 alt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A5175E7-F4EE-4E68-914E-F8B223F05C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 altLang="fr-F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D0D7591-BF63-4228-9259-42B2B06BCF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2A11D-4B52-454B-9D7C-2B9D89CC2619}" type="slidenum">
              <a:rPr lang="fr-BE" altLang="fr-FR"/>
              <a:pPr>
                <a:defRPr/>
              </a:pPr>
              <a:t>‹nr.›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1457641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DCB2C58-6D3D-474E-B3DB-66404F92D8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 alt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43DA371-4FEF-4DBE-BA17-4D116ACDE6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 alt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4117A73-8529-49C8-B645-0B9D2D6944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68527-7EEB-4CE1-9B79-DC2D17FDA203}" type="slidenum">
              <a:rPr lang="fr-BE" altLang="fr-FR"/>
              <a:pPr>
                <a:defRPr/>
              </a:pPr>
              <a:t>‹nr.›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16539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F1D2D3A-46C4-4C98-8873-6E57F6EE19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 altLang="fr-F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A139254-A547-4100-877C-ADAFAF06BB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 altLang="fr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1D024E3-5461-4295-BE59-ADCEDE9AF0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C5D4E-0EC6-4454-B129-E4D5D8C4A84B}" type="slidenum">
              <a:rPr lang="fr-BE" altLang="fr-FR"/>
              <a:pPr>
                <a:defRPr/>
              </a:pPr>
              <a:t>‹nr.›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3879344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D155B7-0379-44F3-81EE-F79812FE43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8AB0AB-84E8-4911-B4C5-349A521697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 alt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601C80-DB2F-4185-9E1B-BE78EF9835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8FEE8-48E5-4761-8242-1BDB5FAEE747}" type="slidenum">
              <a:rPr lang="fr-BE" altLang="fr-FR"/>
              <a:pPr>
                <a:defRPr/>
              </a:pPr>
              <a:t>‹nr.›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1296708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FFC6-6127-4C8D-B4F0-47E397A706D9}" type="datetimeFigureOut">
              <a:rPr lang="nl-BE" smtClean="0"/>
              <a:t>8/01/2021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4E66-212A-4F00-9F9C-9A78B9BB046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82203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E6E952-3B0D-4D2B-BFBF-0336EF32A6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E396F6-FC81-4648-99B9-D8A43FFE3F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 alt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DAAE72-5E0D-49F2-A883-5531DEE852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8D6EC-986C-4B5A-8FA3-7265D71CEC3F}" type="slidenum">
              <a:rPr lang="fr-BE" altLang="fr-FR"/>
              <a:pPr>
                <a:defRPr/>
              </a:pPr>
              <a:t>‹nr.›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382179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88EBF0-9F57-49FD-B335-C66E2EF4BA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88DCAF-4DE2-4E87-8314-6407911D48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757F0F-66EC-4D6B-8AFC-27C5CBC676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9F836-6A03-4336-B89B-B40172E5B7B5}" type="slidenum">
              <a:rPr lang="fr-BE" altLang="fr-FR"/>
              <a:pPr>
                <a:defRPr/>
              </a:pPr>
              <a:t>‹nr.›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1907930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97DC69-6ADF-4AF4-8A0F-365F776F72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 alt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38BCCA-EB34-4C76-BF4C-D2D3BA4DFE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 alt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CBD349-7BB4-417C-B315-19D14E3A87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906A2-D57F-4FFF-9E35-025AF6643470}" type="slidenum">
              <a:rPr lang="fr-BE" altLang="fr-FR"/>
              <a:pPr>
                <a:defRPr/>
              </a:pPr>
              <a:t>‹nr.›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2357034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FFC6-6127-4C8D-B4F0-47E397A706D9}" type="datetimeFigureOut">
              <a:rPr lang="nl-BE" smtClean="0"/>
              <a:t>8/01/2021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4E66-212A-4F00-9F9C-9A78B9BB046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2322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FFC6-6127-4C8D-B4F0-47E397A706D9}" type="datetimeFigureOut">
              <a:rPr lang="nl-BE" smtClean="0"/>
              <a:t>8/01/2021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4E66-212A-4F00-9F9C-9A78B9BB046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482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FFC6-6127-4C8D-B4F0-47E397A706D9}" type="datetimeFigureOut">
              <a:rPr lang="nl-BE" smtClean="0"/>
              <a:t>8/01/2021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4E66-212A-4F00-9F9C-9A78B9BB046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9357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FFC6-6127-4C8D-B4F0-47E397A706D9}" type="datetimeFigureOut">
              <a:rPr lang="nl-BE" smtClean="0"/>
              <a:t>8/01/2021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4E66-212A-4F00-9F9C-9A78B9BB046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9297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FFC6-6127-4C8D-B4F0-47E397A706D9}" type="datetimeFigureOut">
              <a:rPr lang="nl-BE" smtClean="0"/>
              <a:t>8/01/2021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4E66-212A-4F00-9F9C-9A78B9BB046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51896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FFC6-6127-4C8D-B4F0-47E397A706D9}" type="datetimeFigureOut">
              <a:rPr lang="nl-BE" smtClean="0"/>
              <a:t>8/01/2021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4E66-212A-4F00-9F9C-9A78B9BB046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23149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FFC6-6127-4C8D-B4F0-47E397A706D9}" type="datetimeFigureOut">
              <a:rPr lang="nl-BE" smtClean="0"/>
              <a:t>8/01/2021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4E66-212A-4F00-9F9C-9A78B9BB046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231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2FFC6-6127-4C8D-B4F0-47E397A706D9}" type="datetimeFigureOut">
              <a:rPr lang="nl-BE" smtClean="0"/>
              <a:t>8/01/2021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D4E66-212A-4F00-9F9C-9A78B9BB046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55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1E8BEA3-20D4-4EE8-BF9C-9A4DD032EA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fr-FR"/>
              <a:t>Cliquez pour modifier le style du titre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4415997-028D-4BA8-9AF8-7C53EEEF57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fr-FR"/>
              <a:t>Cliquez pour modifier les styles du texte du masque</a:t>
            </a:r>
          </a:p>
          <a:p>
            <a:pPr lvl="1"/>
            <a:r>
              <a:rPr lang="fr-BE" altLang="fr-FR"/>
              <a:t>Deuxième niveau</a:t>
            </a:r>
          </a:p>
          <a:p>
            <a:pPr lvl="2"/>
            <a:r>
              <a:rPr lang="fr-BE" altLang="fr-FR"/>
              <a:t>Troisième niveau</a:t>
            </a:r>
          </a:p>
          <a:p>
            <a:pPr lvl="3"/>
            <a:r>
              <a:rPr lang="fr-BE" altLang="fr-FR"/>
              <a:t>Quatrième niveau</a:t>
            </a:r>
          </a:p>
          <a:p>
            <a:pPr lvl="4"/>
            <a:r>
              <a:rPr lang="fr-BE" altLang="fr-FR"/>
              <a:t>Cinquième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353AA00-2B5B-47FB-9869-B26D72EB6DC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BE" altLang="fr-F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B9BBD38-4D09-4E90-B62D-70B9FAC7F1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BE" altLang="fr-F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7C4CEC7-E981-4139-B6EE-2B458169E11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C525522B-BA64-4FF8-A9B3-25C21E0F1F9E}" type="slidenum">
              <a:rPr lang="fr-BE" altLang="fr-FR"/>
              <a:pPr>
                <a:defRPr/>
              </a:pPr>
              <a:t>‹nr.›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373868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4.gif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4.gif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4.gif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4.gif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4.gif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4.gif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4.gif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4.gif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4.gi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.gif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4.gif"/><Relationship Id="rId4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4.gif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4.gif"/><Relationship Id="rId4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4.gif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4.gif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4.gif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4.gif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5" Type="http://schemas.openxmlformats.org/officeDocument/2006/relationships/image" Target="../media/image4.gif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hyperlink" Target="http://www.bin-plp.be/" TargetMode="External"/><Relationship Id="rId7" Type="http://schemas.openxmlformats.org/officeDocument/2006/relationships/image" Target="../media/image3.emf"/><Relationship Id="rId2" Type="http://schemas.openxmlformats.org/officeDocument/2006/relationships/hyperlink" Target="mailto:info@bin-plp.b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www.besafe.be/" TargetMode="External"/><Relationship Id="rId4" Type="http://schemas.openxmlformats.org/officeDocument/2006/relationships/hyperlink" Target="mailto:binplp@ibz.fgov.b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4.gif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gif"/><Relationship Id="rId5" Type="http://schemas.openxmlformats.org/officeDocument/2006/relationships/image" Target="../media/image2.jpe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4.gif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4.gif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3.emf"/><Relationship Id="rId5" Type="http://schemas.openxmlformats.org/officeDocument/2006/relationships/image" Target="../media/image2.jpe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4.gif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4.gif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3999" y="2865076"/>
            <a:ext cx="9144000" cy="2299699"/>
          </a:xfrm>
        </p:spPr>
        <p:txBody>
          <a:bodyPr>
            <a:normAutofit fontScale="90000"/>
          </a:bodyPr>
          <a:lstStyle/>
          <a:p>
            <a:r>
              <a:rPr lang="nl-BE" b="1" i="1" u="sng" dirty="0" err="1">
                <a:solidFill>
                  <a:srgbClr val="FF3300"/>
                </a:solidFill>
              </a:rPr>
              <a:t>Partenariats</a:t>
            </a:r>
            <a:r>
              <a:rPr lang="nl-BE" b="1" i="1" u="sng" dirty="0">
                <a:solidFill>
                  <a:srgbClr val="FF3300"/>
                </a:solidFill>
              </a:rPr>
              <a:t> </a:t>
            </a:r>
            <a:r>
              <a:rPr lang="nl-BE" b="1" i="1" u="sng" dirty="0" err="1">
                <a:solidFill>
                  <a:srgbClr val="FF3300"/>
                </a:solidFill>
              </a:rPr>
              <a:t>locaux</a:t>
            </a:r>
            <a:r>
              <a:rPr lang="nl-BE" b="1" i="1" u="sng" dirty="0">
                <a:solidFill>
                  <a:srgbClr val="FF3300"/>
                </a:solidFill>
              </a:rPr>
              <a:t> de Prévention</a:t>
            </a:r>
            <a:br>
              <a:rPr lang="nl-BE" b="1" i="1" u="sng" dirty="0">
                <a:solidFill>
                  <a:srgbClr val="FF3300"/>
                </a:solidFill>
              </a:rPr>
            </a:br>
            <a:r>
              <a:rPr lang="nl-BE" b="1" i="1" u="sng" dirty="0">
                <a:solidFill>
                  <a:srgbClr val="FF3300"/>
                </a:solidFill>
              </a:rPr>
              <a:t>(PLP)</a:t>
            </a:r>
            <a:br>
              <a:rPr lang="nl-BE" b="1" i="1" u="sng" dirty="0">
                <a:solidFill>
                  <a:srgbClr val="FF3300"/>
                </a:solidFill>
              </a:rPr>
            </a:br>
            <a:br>
              <a:rPr lang="nl-BE" b="1" i="1" u="sng" dirty="0">
                <a:solidFill>
                  <a:srgbClr val="FF3300"/>
                </a:solidFill>
              </a:rPr>
            </a:br>
            <a:r>
              <a:rPr lang="nl-BE" sz="4400" b="1" i="1" dirty="0" err="1">
                <a:solidFill>
                  <a:srgbClr val="0070C0"/>
                </a:solidFill>
              </a:rPr>
              <a:t>Agir</a:t>
            </a:r>
            <a:r>
              <a:rPr lang="nl-BE" sz="4400" b="1" i="1" dirty="0">
                <a:solidFill>
                  <a:srgbClr val="0070C0"/>
                </a:solidFill>
              </a:rPr>
              <a:t> ensemble pour la </a:t>
            </a:r>
            <a:r>
              <a:rPr lang="nl-BE" sz="4400" b="1" i="1" dirty="0" err="1">
                <a:solidFill>
                  <a:srgbClr val="0070C0"/>
                </a:solidFill>
              </a:rPr>
              <a:t>sécurité</a:t>
            </a:r>
            <a:endParaRPr lang="nl-BE" b="1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3999" y="124548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nl-BE" dirty="0"/>
          </a:p>
          <a:p>
            <a:endParaRPr lang="nl-BE" dirty="0"/>
          </a:p>
        </p:txBody>
      </p:sp>
      <p:pic>
        <p:nvPicPr>
          <p:cNvPr id="6" name="Afbeelding 13">
            <a:extLst>
              <a:ext uri="{FF2B5EF4-FFF2-40B4-BE49-F238E27FC236}">
                <a16:creationId xmlns:a16="http://schemas.microsoft.com/office/drawing/2014/main" id="{A159DDA8-5ED2-4424-BE5A-1BC3DC25AD8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758" y="416300"/>
            <a:ext cx="7640955" cy="67945"/>
          </a:xfrm>
          <a:prstGeom prst="rect">
            <a:avLst/>
          </a:prstGeom>
          <a:noFill/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08EBB6E-BB02-457A-936E-70BC6C72618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73454" y="516121"/>
            <a:ext cx="2992582" cy="1084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B3B237A-BB46-43ED-900F-61FF160F0F9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382" y="561184"/>
            <a:ext cx="933451" cy="78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14">
            <a:extLst>
              <a:ext uri="{FF2B5EF4-FFF2-40B4-BE49-F238E27FC236}">
                <a16:creationId xmlns:a16="http://schemas.microsoft.com/office/drawing/2014/main" id="{CA3C9888-520D-4714-A7C4-CB2AEB5535B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619" y="1510233"/>
            <a:ext cx="5318760" cy="45720"/>
          </a:xfrm>
          <a:prstGeom prst="rect">
            <a:avLst/>
          </a:prstGeom>
          <a:noFill/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335F90F-D98B-4FD5-BE41-B470E7A61611}"/>
              </a:ext>
            </a:extLst>
          </p:cNvPr>
          <p:cNvSpPr txBox="1"/>
          <p:nvPr/>
        </p:nvSpPr>
        <p:spPr>
          <a:xfrm>
            <a:off x="3870616" y="863625"/>
            <a:ext cx="51816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PARTICIPATION – COMMUNICATION – PREVENTION</a:t>
            </a:r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Afbeelding 5">
            <a:extLst>
              <a:ext uri="{FF2B5EF4-FFF2-40B4-BE49-F238E27FC236}">
                <a16:creationId xmlns:a16="http://schemas.microsoft.com/office/drawing/2014/main" id="{02DC7E91-260E-4228-9B50-3CFDDB7367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4" y="5845522"/>
            <a:ext cx="2381250" cy="80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0"/>
    </mc:Choice>
    <mc:Fallback xmlns="">
      <p:transition spd="slow" advTm="471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3345" y="1354512"/>
            <a:ext cx="10515600" cy="741023"/>
          </a:xfrm>
        </p:spPr>
        <p:txBody>
          <a:bodyPr/>
          <a:lstStyle/>
          <a:p>
            <a:pPr algn="ctr"/>
            <a:r>
              <a:rPr lang="nl-BE" b="1" dirty="0">
                <a:solidFill>
                  <a:srgbClr val="FF3300"/>
                </a:solidFill>
              </a:rPr>
              <a:t>OBJECTIFS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294444" y="2652943"/>
            <a:ext cx="11603115" cy="4205057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lvl="7"/>
            <a:endParaRPr lang="nl-BE" dirty="0"/>
          </a:p>
          <a:p>
            <a:pPr lvl="1"/>
            <a:r>
              <a:rPr lang="nl-BE" sz="11200" dirty="0" err="1"/>
              <a:t>Augmentation</a:t>
            </a:r>
            <a:r>
              <a:rPr lang="nl-BE" sz="11200" dirty="0"/>
              <a:t> du sentiment de </a:t>
            </a:r>
            <a:r>
              <a:rPr lang="nl-BE" sz="11200" dirty="0" err="1"/>
              <a:t>sécurité</a:t>
            </a:r>
            <a:endParaRPr lang="nl-BE" sz="11200" dirty="0"/>
          </a:p>
          <a:p>
            <a:pPr lvl="1"/>
            <a:endParaRPr lang="nl-BE" sz="11200" dirty="0"/>
          </a:p>
          <a:p>
            <a:pPr marL="457200" lvl="1" indent="0">
              <a:buNone/>
            </a:pPr>
            <a:endParaRPr lang="nl-BE" sz="11200" dirty="0"/>
          </a:p>
          <a:p>
            <a:pPr lvl="1"/>
            <a:r>
              <a:rPr lang="nl-BE" sz="11200" dirty="0" err="1"/>
              <a:t>Accroissement</a:t>
            </a:r>
            <a:r>
              <a:rPr lang="nl-BE" sz="11200" dirty="0"/>
              <a:t> de la </a:t>
            </a:r>
            <a:r>
              <a:rPr lang="nl-BE" sz="11200" dirty="0" err="1"/>
              <a:t>conviction</a:t>
            </a:r>
            <a:r>
              <a:rPr lang="nl-BE" sz="11200" dirty="0"/>
              <a:t> que la prévention</a:t>
            </a:r>
          </a:p>
          <a:p>
            <a:pPr marL="457200" lvl="1" indent="0">
              <a:buNone/>
            </a:pPr>
            <a:r>
              <a:rPr lang="nl-BE" sz="11200" dirty="0"/>
              <a:t>  </a:t>
            </a:r>
            <a:r>
              <a:rPr lang="nl-BE" sz="11200" dirty="0" err="1"/>
              <a:t>est</a:t>
            </a:r>
            <a:r>
              <a:rPr lang="nl-BE" sz="11200" dirty="0"/>
              <a:t> nécessaire et </a:t>
            </a:r>
            <a:r>
              <a:rPr lang="nl-BE" sz="11200" dirty="0" err="1"/>
              <a:t>utile</a:t>
            </a:r>
            <a:endParaRPr lang="nl-BE" sz="11200" dirty="0"/>
          </a:p>
          <a:p>
            <a:pPr lvl="1"/>
            <a:endParaRPr lang="nl-BE" sz="11200" dirty="0"/>
          </a:p>
          <a:p>
            <a:pPr lvl="1"/>
            <a:r>
              <a:rPr lang="nl-BE" sz="11200" dirty="0"/>
              <a:t>Promotion de la </a:t>
            </a:r>
            <a:r>
              <a:rPr lang="nl-BE" sz="11200" dirty="0" err="1"/>
              <a:t>collaboration</a:t>
            </a:r>
            <a:r>
              <a:rPr lang="nl-BE" sz="11200" dirty="0"/>
              <a:t> </a:t>
            </a:r>
            <a:r>
              <a:rPr lang="nl-BE" sz="11200" dirty="0" err="1"/>
              <a:t>entre</a:t>
            </a:r>
            <a:r>
              <a:rPr lang="nl-BE" sz="11200" dirty="0"/>
              <a:t> la </a:t>
            </a:r>
            <a:r>
              <a:rPr lang="nl-BE" sz="11200" dirty="0" err="1"/>
              <a:t>police</a:t>
            </a:r>
            <a:r>
              <a:rPr lang="nl-BE" sz="11200" dirty="0"/>
              <a:t> et </a:t>
            </a:r>
            <a:r>
              <a:rPr lang="nl-BE" sz="11200" dirty="0" err="1"/>
              <a:t>le</a:t>
            </a:r>
            <a:r>
              <a:rPr lang="nl-BE" sz="11200" dirty="0"/>
              <a:t> </a:t>
            </a:r>
            <a:r>
              <a:rPr lang="nl-BE" sz="11200" dirty="0" err="1"/>
              <a:t>citoyen</a:t>
            </a:r>
            <a:r>
              <a:rPr lang="nl-BE" sz="11200" dirty="0"/>
              <a:t> (faire en </a:t>
            </a:r>
            <a:r>
              <a:rPr lang="nl-BE" sz="11200" dirty="0" err="1"/>
              <a:t>sorte</a:t>
            </a:r>
            <a:r>
              <a:rPr lang="nl-BE" sz="11200" dirty="0"/>
              <a:t> que </a:t>
            </a:r>
            <a:r>
              <a:rPr lang="nl-BE" sz="11200" dirty="0" err="1"/>
              <a:t>le</a:t>
            </a:r>
            <a:r>
              <a:rPr lang="nl-BE" sz="11200" dirty="0"/>
              <a:t> </a:t>
            </a:r>
            <a:r>
              <a:rPr lang="nl-BE" sz="11200" dirty="0" err="1"/>
              <a:t>citoyen</a:t>
            </a:r>
            <a:r>
              <a:rPr lang="nl-BE" sz="11200" dirty="0"/>
              <a:t> soit plus </a:t>
            </a:r>
            <a:r>
              <a:rPr lang="nl-BE" sz="11200" dirty="0" err="1"/>
              <a:t>enclin</a:t>
            </a:r>
            <a:r>
              <a:rPr lang="nl-BE" sz="11200" dirty="0"/>
              <a:t> à </a:t>
            </a:r>
            <a:r>
              <a:rPr lang="nl-BE" sz="11200" dirty="0" err="1"/>
              <a:t>signaler</a:t>
            </a:r>
            <a:r>
              <a:rPr lang="nl-BE" sz="11200" dirty="0"/>
              <a:t> </a:t>
            </a:r>
            <a:r>
              <a:rPr lang="nl-BE" sz="11200" dirty="0" err="1"/>
              <a:t>ce</a:t>
            </a:r>
            <a:r>
              <a:rPr lang="nl-BE" sz="11200" dirty="0"/>
              <a:t> </a:t>
            </a:r>
            <a:r>
              <a:rPr lang="nl-BE" sz="11200" dirty="0" err="1"/>
              <a:t>dont</a:t>
            </a:r>
            <a:r>
              <a:rPr lang="nl-BE" sz="11200" dirty="0"/>
              <a:t> </a:t>
            </a:r>
            <a:r>
              <a:rPr lang="nl-BE" sz="11200" dirty="0" err="1"/>
              <a:t>il</a:t>
            </a:r>
            <a:r>
              <a:rPr lang="nl-BE" sz="11200" dirty="0"/>
              <a:t> </a:t>
            </a:r>
            <a:r>
              <a:rPr lang="nl-BE" sz="11200" dirty="0" err="1"/>
              <a:t>est</a:t>
            </a:r>
            <a:r>
              <a:rPr lang="nl-BE" sz="11200" dirty="0"/>
              <a:t> </a:t>
            </a:r>
            <a:r>
              <a:rPr lang="nl-BE" sz="11200" dirty="0" err="1"/>
              <a:t>victime</a:t>
            </a:r>
            <a:r>
              <a:rPr lang="nl-BE" sz="11200" dirty="0"/>
              <a:t> </a:t>
            </a:r>
            <a:r>
              <a:rPr lang="nl-BE" sz="11200" dirty="0" err="1"/>
              <a:t>ou</a:t>
            </a:r>
            <a:r>
              <a:rPr lang="nl-BE" sz="11200" dirty="0"/>
              <a:t> </a:t>
            </a:r>
            <a:r>
              <a:rPr lang="nl-BE" sz="11200" dirty="0" err="1"/>
              <a:t>témoin</a:t>
            </a:r>
            <a:r>
              <a:rPr lang="nl-BE" sz="11200" dirty="0"/>
              <a:t>)</a:t>
            </a:r>
          </a:p>
          <a:p>
            <a:pPr lvl="1"/>
            <a:endParaRPr lang="nl-BE" sz="11200" dirty="0"/>
          </a:p>
          <a:p>
            <a:pPr lvl="1"/>
            <a:r>
              <a:rPr lang="nl-BE" sz="11200" dirty="0" err="1"/>
              <a:t>Renforcement</a:t>
            </a:r>
            <a:r>
              <a:rPr lang="nl-BE" sz="11200" dirty="0"/>
              <a:t> de la </a:t>
            </a:r>
            <a:r>
              <a:rPr lang="nl-BE" sz="11200" dirty="0" err="1"/>
              <a:t>cohésion</a:t>
            </a:r>
            <a:r>
              <a:rPr lang="nl-BE" sz="11200" dirty="0"/>
              <a:t> sociale : </a:t>
            </a:r>
            <a:r>
              <a:rPr lang="nl-BE" sz="11200" dirty="0" err="1"/>
              <a:t>entr’aide</a:t>
            </a:r>
            <a:r>
              <a:rPr lang="nl-BE" sz="11200" dirty="0"/>
              <a:t> </a:t>
            </a:r>
            <a:r>
              <a:rPr lang="nl-BE" sz="11200" dirty="0" err="1"/>
              <a:t>entre</a:t>
            </a:r>
            <a:r>
              <a:rPr lang="nl-BE" sz="11200" dirty="0"/>
              <a:t> </a:t>
            </a:r>
            <a:r>
              <a:rPr lang="nl-BE" sz="11200" dirty="0" err="1"/>
              <a:t>habitants</a:t>
            </a:r>
            <a:endParaRPr lang="nl-BE" sz="11200" dirty="0"/>
          </a:p>
          <a:p>
            <a:pPr marL="457200" lvl="1" indent="0">
              <a:buNone/>
            </a:pPr>
            <a:endParaRPr lang="nl-BE" sz="11200" dirty="0"/>
          </a:p>
          <a:p>
            <a:pPr marL="457200" lvl="1" indent="0">
              <a:buNone/>
            </a:pPr>
            <a:endParaRPr lang="nl-BE" sz="11200" dirty="0"/>
          </a:p>
          <a:p>
            <a:pPr marL="457200" lvl="1" indent="0">
              <a:buNone/>
            </a:pPr>
            <a:endParaRPr lang="nl-BE" sz="11200" dirty="0"/>
          </a:p>
          <a:p>
            <a:pPr lvl="1"/>
            <a:endParaRPr lang="nl-BE" sz="11200" dirty="0"/>
          </a:p>
          <a:p>
            <a:pPr lvl="7"/>
            <a:endParaRPr lang="nl-BE" sz="5600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marL="3200400" lvl="7" indent="0">
              <a:buNone/>
            </a:pPr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marL="3200400" lvl="7" indent="0">
              <a:buNone/>
            </a:pPr>
            <a:endParaRPr lang="nl-BE" dirty="0"/>
          </a:p>
          <a:p>
            <a:pPr marL="3200400" lvl="7" indent="0">
              <a:buNone/>
            </a:pPr>
            <a:endParaRPr lang="nl-BE" dirty="0"/>
          </a:p>
          <a:p>
            <a:pPr marL="3200400" lvl="7" indent="0">
              <a:buNone/>
            </a:pPr>
            <a:r>
              <a:rPr lang="nl-BE" dirty="0"/>
              <a:t>							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128" y="1354512"/>
            <a:ext cx="4021015" cy="283991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280A5B0-FA2D-4B0A-8686-44AA41923AE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178929" y="572023"/>
            <a:ext cx="2779570" cy="78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EFCB7B1-0383-4AAD-AE6E-0CD3CBA5514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382" y="561184"/>
            <a:ext cx="933451" cy="78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5">
            <a:extLst>
              <a:ext uri="{FF2B5EF4-FFF2-40B4-BE49-F238E27FC236}">
                <a16:creationId xmlns:a16="http://schemas.microsoft.com/office/drawing/2014/main" id="{FA984701-7633-41C2-B44F-E81B88B324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314325"/>
            <a:ext cx="2381250" cy="8080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566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43"/>
    </mc:Choice>
    <mc:Fallback xmlns="">
      <p:transition spd="slow" advTm="113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1322" y="1402074"/>
            <a:ext cx="10515600" cy="1325563"/>
          </a:xfrm>
        </p:spPr>
        <p:txBody>
          <a:bodyPr/>
          <a:lstStyle/>
          <a:p>
            <a:pPr algn="ctr"/>
            <a:r>
              <a:rPr lang="nl-BE" b="1" dirty="0">
                <a:solidFill>
                  <a:srgbClr val="FF3300"/>
                </a:solidFill>
              </a:rPr>
              <a:t>QUE N’EST CERTAINEMENT PAS UN PLP ?</a:t>
            </a:r>
            <a:br>
              <a:rPr lang="nl-BE" dirty="0"/>
            </a:br>
            <a:r>
              <a:rPr lang="nl-BE" sz="2000" i="1" dirty="0" err="1"/>
              <a:t>cfr</a:t>
            </a:r>
            <a:r>
              <a:rPr lang="nl-BE" sz="2000" i="1" dirty="0"/>
              <a:t> </a:t>
            </a:r>
            <a:r>
              <a:rPr lang="nl-BE" sz="2000" i="1" dirty="0" err="1"/>
              <a:t>Loi</a:t>
            </a:r>
            <a:r>
              <a:rPr lang="nl-BE" sz="2000" i="1" dirty="0"/>
              <a:t> </a:t>
            </a:r>
            <a:r>
              <a:rPr lang="nl-BE" sz="2000" i="1" dirty="0" err="1"/>
              <a:t>sur</a:t>
            </a:r>
            <a:r>
              <a:rPr lang="nl-BE" sz="2000" i="1" dirty="0"/>
              <a:t> les </a:t>
            </a:r>
            <a:r>
              <a:rPr lang="nl-BE" sz="2000" i="1" dirty="0" err="1"/>
              <a:t>milices</a:t>
            </a:r>
            <a:r>
              <a:rPr lang="nl-BE" sz="2000" i="1" dirty="0"/>
              <a:t> </a:t>
            </a:r>
            <a:r>
              <a:rPr lang="nl-BE" sz="2000" i="1" dirty="0" err="1"/>
              <a:t>privées</a:t>
            </a:r>
            <a:r>
              <a:rPr lang="nl-BE" sz="2000" i="1" dirty="0"/>
              <a:t> du 29/07/1934 et </a:t>
            </a:r>
            <a:r>
              <a:rPr lang="nl-BE" sz="2000" i="1" dirty="0" err="1"/>
              <a:t>loi</a:t>
            </a:r>
            <a:r>
              <a:rPr lang="nl-BE" sz="2000" i="1" dirty="0"/>
              <a:t> </a:t>
            </a:r>
            <a:r>
              <a:rPr lang="nl-BE" sz="2000" i="1" dirty="0" err="1"/>
              <a:t>sur</a:t>
            </a:r>
            <a:r>
              <a:rPr lang="nl-BE" sz="2000" i="1" dirty="0"/>
              <a:t> la </a:t>
            </a:r>
            <a:r>
              <a:rPr lang="nl-BE" sz="2000" i="1" dirty="0" err="1"/>
              <a:t>fonction</a:t>
            </a:r>
            <a:r>
              <a:rPr lang="nl-BE" sz="2000" i="1" dirty="0"/>
              <a:t> de </a:t>
            </a:r>
            <a:r>
              <a:rPr lang="nl-BE" sz="2000" i="1" dirty="0" err="1"/>
              <a:t>police</a:t>
            </a:r>
            <a:r>
              <a:rPr lang="nl-BE" sz="2000" i="1" dirty="0"/>
              <a:t> du 05/10/1992</a:t>
            </a:r>
            <a:endParaRPr lang="nl-BE" i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947321" y="2876364"/>
            <a:ext cx="10297357" cy="3420452"/>
          </a:xfrm>
        </p:spPr>
        <p:txBody>
          <a:bodyPr>
            <a:normAutofit fontScale="25000" lnSpcReduction="20000"/>
          </a:bodyPr>
          <a:lstStyle/>
          <a:p>
            <a:pPr lvl="1"/>
            <a:endParaRPr lang="nl-BE" dirty="0"/>
          </a:p>
          <a:p>
            <a:pPr lvl="1"/>
            <a:r>
              <a:rPr lang="nl-BE" sz="9600" dirty="0"/>
              <a:t>Les citoyens </a:t>
            </a:r>
            <a:r>
              <a:rPr lang="nl-BE" sz="9600" b="1" dirty="0"/>
              <a:t>ne </a:t>
            </a:r>
            <a:r>
              <a:rPr lang="nl-BE" sz="9600" b="1" dirty="0" err="1"/>
              <a:t>s’immiscent</a:t>
            </a:r>
            <a:r>
              <a:rPr lang="nl-BE" sz="9600" b="1" dirty="0"/>
              <a:t> pas</a:t>
            </a:r>
            <a:r>
              <a:rPr lang="nl-BE" sz="9600" dirty="0"/>
              <a:t> dans les </a:t>
            </a:r>
            <a:r>
              <a:rPr lang="nl-BE" sz="9600" dirty="0" err="1"/>
              <a:t>tâches</a:t>
            </a:r>
            <a:r>
              <a:rPr lang="nl-BE" sz="9600" dirty="0"/>
              <a:t> </a:t>
            </a:r>
            <a:r>
              <a:rPr lang="nl-BE" sz="9600" dirty="0" err="1"/>
              <a:t>dévolues</a:t>
            </a:r>
            <a:r>
              <a:rPr lang="nl-BE" sz="9600" dirty="0"/>
              <a:t> à la </a:t>
            </a:r>
            <a:r>
              <a:rPr lang="nl-BE" sz="9600" dirty="0" err="1"/>
              <a:t>police</a:t>
            </a:r>
            <a:r>
              <a:rPr lang="nl-BE" sz="9600" dirty="0"/>
              <a:t>, comme par </a:t>
            </a:r>
            <a:r>
              <a:rPr lang="nl-BE" sz="9600" dirty="0" err="1"/>
              <a:t>exemple</a:t>
            </a:r>
            <a:r>
              <a:rPr lang="nl-BE" sz="9600" dirty="0"/>
              <a:t> </a:t>
            </a:r>
            <a:r>
              <a:rPr lang="nl-BE" sz="9600" dirty="0" err="1"/>
              <a:t>l’organisation</a:t>
            </a:r>
            <a:r>
              <a:rPr lang="nl-BE" sz="9600" dirty="0"/>
              <a:t> de patrouilles, </a:t>
            </a:r>
            <a:r>
              <a:rPr lang="nl-BE" sz="9600" dirty="0" err="1"/>
              <a:t>d’observations</a:t>
            </a:r>
            <a:r>
              <a:rPr lang="nl-BE" sz="9600" dirty="0"/>
              <a:t> </a:t>
            </a:r>
            <a:r>
              <a:rPr lang="nl-BE" sz="9600" dirty="0" err="1"/>
              <a:t>ciblées</a:t>
            </a:r>
            <a:r>
              <a:rPr lang="nl-BE" sz="9600" dirty="0"/>
              <a:t>…</a:t>
            </a:r>
          </a:p>
          <a:p>
            <a:pPr marL="457200" lvl="1" indent="0">
              <a:buNone/>
            </a:pPr>
            <a:endParaRPr lang="nl-BE" sz="9600" dirty="0"/>
          </a:p>
          <a:p>
            <a:pPr lvl="1"/>
            <a:r>
              <a:rPr lang="nl-BE" sz="9600" dirty="0"/>
              <a:t>Le </a:t>
            </a:r>
            <a:r>
              <a:rPr lang="nl-BE" sz="9600" dirty="0" err="1"/>
              <a:t>citoyen</a:t>
            </a:r>
            <a:r>
              <a:rPr lang="nl-BE" sz="9600" dirty="0"/>
              <a:t> se </a:t>
            </a:r>
            <a:r>
              <a:rPr lang="nl-BE" sz="9600" dirty="0" err="1"/>
              <a:t>limite</a:t>
            </a:r>
            <a:r>
              <a:rPr lang="nl-BE" sz="9600" dirty="0"/>
              <a:t> à</a:t>
            </a:r>
          </a:p>
          <a:p>
            <a:pPr lvl="1"/>
            <a:endParaRPr lang="nl-BE" sz="5300" dirty="0"/>
          </a:p>
          <a:p>
            <a:pPr marL="457200" lvl="1" indent="0">
              <a:buNone/>
            </a:pPr>
            <a:r>
              <a:rPr lang="nl-BE" sz="16000" b="1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Ecouter</a:t>
            </a:r>
            <a:r>
              <a:rPr lang="nl-BE" sz="160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nl-BE" sz="16000" b="1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Observer</a:t>
            </a:r>
            <a:r>
              <a:rPr lang="nl-BE" sz="160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nl-BE" sz="16000" b="1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Signaler</a:t>
            </a:r>
            <a:endParaRPr lang="nl-BE" sz="160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nl-BE" dirty="0">
              <a:solidFill>
                <a:schemeClr val="accent1"/>
              </a:solidFill>
            </a:endParaRPr>
          </a:p>
          <a:p>
            <a:pPr marL="457200" lvl="1" indent="0" algn="ctr">
              <a:buNone/>
            </a:pPr>
            <a:r>
              <a:rPr lang="nl-BE" sz="9600" dirty="0"/>
              <a:t>les </a:t>
            </a:r>
            <a:r>
              <a:rPr lang="nl-BE" sz="9600" dirty="0" err="1"/>
              <a:t>phénomènes</a:t>
            </a:r>
            <a:r>
              <a:rPr lang="nl-BE" sz="9600" dirty="0"/>
              <a:t> particuliers </a:t>
            </a:r>
            <a:r>
              <a:rPr lang="nl-BE" sz="9600" dirty="0" err="1"/>
              <a:t>qu’il</a:t>
            </a:r>
            <a:r>
              <a:rPr lang="nl-BE" sz="9600" dirty="0"/>
              <a:t> remarque et </a:t>
            </a:r>
            <a:r>
              <a:rPr lang="nl-BE" sz="9600" dirty="0" err="1"/>
              <a:t>qui</a:t>
            </a:r>
            <a:r>
              <a:rPr lang="nl-BE" sz="9600" dirty="0"/>
              <a:t> </a:t>
            </a:r>
            <a:r>
              <a:rPr lang="nl-BE" sz="9600" dirty="0" err="1"/>
              <a:t>sont</a:t>
            </a:r>
            <a:r>
              <a:rPr lang="nl-BE" sz="9600" dirty="0"/>
              <a:t> </a:t>
            </a:r>
            <a:r>
              <a:rPr lang="nl-BE" sz="9600" dirty="0" err="1"/>
              <a:t>utiles</a:t>
            </a:r>
            <a:r>
              <a:rPr lang="nl-BE" sz="9600" dirty="0"/>
              <a:t> </a:t>
            </a:r>
            <a:r>
              <a:rPr lang="nl-BE" sz="9600" dirty="0" err="1"/>
              <a:t>aux</a:t>
            </a:r>
            <a:r>
              <a:rPr lang="nl-BE" sz="9600" dirty="0"/>
              <a:t> services de </a:t>
            </a:r>
            <a:r>
              <a:rPr lang="nl-BE" sz="9600" dirty="0" err="1"/>
              <a:t>police</a:t>
            </a:r>
            <a:r>
              <a:rPr lang="nl-BE" sz="9600" dirty="0"/>
              <a:t> pour </a:t>
            </a:r>
            <a:r>
              <a:rPr lang="nl-BE" sz="9600" dirty="0" err="1"/>
              <a:t>agir</a:t>
            </a:r>
            <a:r>
              <a:rPr lang="nl-BE" sz="9600" dirty="0"/>
              <a:t> </a:t>
            </a:r>
            <a:r>
              <a:rPr lang="nl-BE" sz="9600" dirty="0" err="1"/>
              <a:t>afin</a:t>
            </a:r>
            <a:r>
              <a:rPr lang="nl-BE" sz="9600" dirty="0"/>
              <a:t> que des </a:t>
            </a:r>
            <a:r>
              <a:rPr lang="nl-BE" sz="9600" dirty="0" err="1"/>
              <a:t>délits</a:t>
            </a:r>
            <a:r>
              <a:rPr lang="nl-BE" sz="9600" dirty="0"/>
              <a:t> ne </a:t>
            </a:r>
            <a:r>
              <a:rPr lang="nl-BE" sz="9600" dirty="0" err="1"/>
              <a:t>soient</a:t>
            </a:r>
            <a:r>
              <a:rPr lang="nl-BE" sz="9600" dirty="0"/>
              <a:t> pas </a:t>
            </a:r>
            <a:r>
              <a:rPr lang="nl-BE" sz="9600" dirty="0" err="1"/>
              <a:t>commis</a:t>
            </a:r>
            <a:r>
              <a:rPr lang="nl-BE" sz="9600" dirty="0"/>
              <a:t> </a:t>
            </a:r>
            <a:r>
              <a:rPr lang="nl-BE" sz="9600" dirty="0" err="1"/>
              <a:t>ou</a:t>
            </a:r>
            <a:r>
              <a:rPr lang="nl-BE" sz="9600" dirty="0"/>
              <a:t> </a:t>
            </a:r>
            <a:r>
              <a:rPr lang="nl-BE" sz="9600" dirty="0" err="1"/>
              <a:t>soient</a:t>
            </a:r>
            <a:r>
              <a:rPr lang="nl-BE" sz="9600" dirty="0"/>
              <a:t> </a:t>
            </a:r>
            <a:r>
              <a:rPr lang="nl-BE" sz="9600" dirty="0" err="1"/>
              <a:t>résolus</a:t>
            </a:r>
            <a:r>
              <a:rPr lang="nl-BE" sz="9600" dirty="0"/>
              <a:t> au bénéfice de </a:t>
            </a:r>
            <a:r>
              <a:rPr lang="nl-BE" sz="9600" dirty="0" err="1"/>
              <a:t>victimes</a:t>
            </a:r>
            <a:r>
              <a:rPr lang="nl-BE" sz="9600" dirty="0"/>
              <a:t> </a:t>
            </a:r>
            <a:r>
              <a:rPr lang="nl-BE" sz="9600" dirty="0" err="1"/>
              <a:t>innocentes</a:t>
            </a:r>
            <a:r>
              <a:rPr lang="nl-BE" sz="9600" dirty="0"/>
              <a:t> </a:t>
            </a:r>
          </a:p>
          <a:p>
            <a:pPr lvl="1"/>
            <a:endParaRPr lang="nl-BE" sz="2900" dirty="0"/>
          </a:p>
          <a:p>
            <a:pPr lvl="1"/>
            <a:endParaRPr lang="nl-BE" sz="2900" dirty="0"/>
          </a:p>
          <a:p>
            <a:pPr lvl="1"/>
            <a:endParaRPr lang="nl-BE" sz="2900" dirty="0"/>
          </a:p>
          <a:p>
            <a:pPr marL="457200" lvl="1" indent="0">
              <a:buNone/>
            </a:pPr>
            <a:endParaRPr lang="nl-BE" sz="2900" dirty="0"/>
          </a:p>
          <a:p>
            <a:pPr lvl="1"/>
            <a:endParaRPr lang="nl-BE" sz="2900" dirty="0"/>
          </a:p>
          <a:p>
            <a:pPr marL="457200" lvl="1" indent="0">
              <a:buNone/>
            </a:pPr>
            <a:endParaRPr lang="nl-BE" sz="2900" dirty="0"/>
          </a:p>
          <a:p>
            <a:pPr marL="457200" lvl="1" indent="0">
              <a:buNone/>
            </a:pPr>
            <a:endParaRPr lang="nl-BE" sz="2900" dirty="0"/>
          </a:p>
          <a:p>
            <a:pPr lvl="1"/>
            <a:endParaRPr lang="nl-BE" sz="2900" dirty="0"/>
          </a:p>
          <a:p>
            <a:pPr lvl="1"/>
            <a:endParaRPr lang="nl-BE" sz="2900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marL="3200400" lvl="7" indent="0">
              <a:buNone/>
            </a:pPr>
            <a:endParaRPr lang="nl-BE" dirty="0"/>
          </a:p>
          <a:p>
            <a:pPr marL="3200400" lvl="7" indent="0">
              <a:buNone/>
            </a:pPr>
            <a:r>
              <a:rPr lang="nl-BE" dirty="0"/>
              <a:t>							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B917C76-0D64-4291-A2DF-5A2089BE080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382" y="561184"/>
            <a:ext cx="933451" cy="78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130BCDD-9BBA-41AB-B184-6752A1F16C3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178929" y="572023"/>
            <a:ext cx="2779570" cy="78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5">
            <a:extLst>
              <a:ext uri="{FF2B5EF4-FFF2-40B4-BE49-F238E27FC236}">
                <a16:creationId xmlns:a16="http://schemas.microsoft.com/office/drawing/2014/main" id="{DAB5BCFE-BAD2-4A02-BCF2-BFAFD364D8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314325"/>
            <a:ext cx="2381250" cy="8080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449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03"/>
    </mc:Choice>
    <mc:Fallback xmlns="">
      <p:transition spd="slow" advTm="85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381959"/>
            <a:ext cx="10515600" cy="869786"/>
          </a:xfrm>
        </p:spPr>
        <p:txBody>
          <a:bodyPr/>
          <a:lstStyle/>
          <a:p>
            <a:pPr algn="ctr"/>
            <a:r>
              <a:rPr lang="nl-BE" b="1" dirty="0">
                <a:solidFill>
                  <a:srgbClr val="FF3300"/>
                </a:solidFill>
              </a:rPr>
              <a:t>QUE N’EST CERTAINEMENT PAS UN PLP ?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3362194"/>
            <a:ext cx="10515600" cy="2761019"/>
          </a:xfrm>
        </p:spPr>
        <p:txBody>
          <a:bodyPr>
            <a:normAutofit fontScale="25000" lnSpcReduction="20000"/>
          </a:bodyPr>
          <a:lstStyle/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1"/>
            <a:r>
              <a:rPr lang="nl-BE" sz="11200" dirty="0" err="1"/>
              <a:t>Etre</a:t>
            </a:r>
            <a:r>
              <a:rPr lang="nl-BE" sz="11200" dirty="0"/>
              <a:t> </a:t>
            </a:r>
            <a:r>
              <a:rPr lang="nl-BE" sz="11200" dirty="0" err="1"/>
              <a:t>membre</a:t>
            </a:r>
            <a:r>
              <a:rPr lang="nl-BE" sz="11200" dirty="0"/>
              <a:t> </a:t>
            </a:r>
            <a:r>
              <a:rPr lang="nl-BE" sz="11200" dirty="0" err="1"/>
              <a:t>d’un</a:t>
            </a:r>
            <a:r>
              <a:rPr lang="nl-BE" sz="11200" dirty="0"/>
              <a:t> PLP ne </a:t>
            </a:r>
            <a:r>
              <a:rPr lang="nl-BE" sz="11200" dirty="0" err="1"/>
              <a:t>confère</a:t>
            </a:r>
            <a:r>
              <a:rPr lang="nl-BE" sz="11200" dirty="0"/>
              <a:t> </a:t>
            </a:r>
            <a:r>
              <a:rPr lang="nl-BE" sz="11200" dirty="0" err="1"/>
              <a:t>aucun</a:t>
            </a:r>
            <a:r>
              <a:rPr lang="nl-BE" sz="11200" dirty="0"/>
              <a:t> </a:t>
            </a:r>
            <a:r>
              <a:rPr lang="nl-BE" sz="11200" dirty="0" err="1"/>
              <a:t>privilège</a:t>
            </a:r>
            <a:endParaRPr lang="nl-BE" sz="11200" dirty="0"/>
          </a:p>
          <a:p>
            <a:pPr marL="457200" lvl="1" indent="0">
              <a:buNone/>
            </a:pPr>
            <a:endParaRPr lang="nl-BE" sz="11200" dirty="0"/>
          </a:p>
          <a:p>
            <a:pPr lvl="1"/>
            <a:endParaRPr lang="nl-BE" sz="11200" dirty="0"/>
          </a:p>
          <a:p>
            <a:pPr lvl="1"/>
            <a:r>
              <a:rPr lang="nl-BE" sz="11200" dirty="0" err="1"/>
              <a:t>Un</a:t>
            </a:r>
            <a:r>
              <a:rPr lang="nl-BE" sz="11200" dirty="0"/>
              <a:t> PLP </a:t>
            </a:r>
            <a:r>
              <a:rPr lang="nl-BE" sz="11200" dirty="0" err="1"/>
              <a:t>est</a:t>
            </a:r>
            <a:r>
              <a:rPr lang="nl-BE" sz="11200" dirty="0"/>
              <a:t> </a:t>
            </a:r>
            <a:r>
              <a:rPr lang="nl-BE" sz="11200" dirty="0" err="1"/>
              <a:t>indépendant</a:t>
            </a:r>
            <a:r>
              <a:rPr lang="nl-BE" sz="11200" dirty="0"/>
              <a:t> (</a:t>
            </a:r>
            <a:r>
              <a:rPr lang="nl-BE" sz="11200" dirty="0" err="1"/>
              <a:t>aucun</a:t>
            </a:r>
            <a:r>
              <a:rPr lang="nl-BE" sz="11200" dirty="0"/>
              <a:t> but </a:t>
            </a:r>
            <a:r>
              <a:rPr lang="nl-BE" sz="11200" dirty="0" err="1"/>
              <a:t>politique</a:t>
            </a:r>
            <a:r>
              <a:rPr lang="nl-BE" sz="11200" dirty="0"/>
              <a:t> ni commercial)</a:t>
            </a:r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marL="3200400" lvl="7" indent="0">
              <a:buNone/>
            </a:pPr>
            <a:endParaRPr lang="nl-BE" dirty="0"/>
          </a:p>
          <a:p>
            <a:pPr marL="3200400" lvl="7" indent="0">
              <a:buNone/>
            </a:pPr>
            <a:endParaRPr lang="nl-BE" dirty="0"/>
          </a:p>
          <a:p>
            <a:pPr marL="3200400" lvl="7" indent="0">
              <a:buNone/>
            </a:pPr>
            <a:r>
              <a:rPr lang="nl-BE" dirty="0"/>
              <a:t>							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70E6474-78E9-4655-B785-23CE2605BD5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178929" y="572023"/>
            <a:ext cx="2779570" cy="78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261F308-15DF-4724-BEC4-FD6F76156A8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382" y="561184"/>
            <a:ext cx="933451" cy="78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5">
            <a:extLst>
              <a:ext uri="{FF2B5EF4-FFF2-40B4-BE49-F238E27FC236}">
                <a16:creationId xmlns:a16="http://schemas.microsoft.com/office/drawing/2014/main" id="{15106BAC-6CC4-406A-B6CC-99D518DC3F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314325"/>
            <a:ext cx="2381250" cy="8080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478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65"/>
    </mc:Choice>
    <mc:Fallback xmlns="">
      <p:transition spd="slow" advTm="54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124256"/>
            <a:ext cx="10515600" cy="782490"/>
          </a:xfrm>
        </p:spPr>
        <p:txBody>
          <a:bodyPr/>
          <a:lstStyle/>
          <a:p>
            <a:pPr algn="ctr"/>
            <a:r>
              <a:rPr lang="nl-BE" b="1" dirty="0">
                <a:solidFill>
                  <a:srgbClr val="FF3300"/>
                </a:solidFill>
              </a:rPr>
              <a:t>QUELQUES CHIFFRES REPRESENTATIFS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3223967"/>
            <a:ext cx="10515600" cy="2952996"/>
          </a:xfrm>
        </p:spPr>
        <p:txBody>
          <a:bodyPr>
            <a:normAutofit fontScale="25000" lnSpcReduction="20000"/>
          </a:bodyPr>
          <a:lstStyle/>
          <a:p>
            <a:pPr lvl="1"/>
            <a:endParaRPr lang="nl-BE" dirty="0"/>
          </a:p>
          <a:p>
            <a:pPr lvl="1"/>
            <a:endParaRPr lang="nl-BE" dirty="0"/>
          </a:p>
          <a:p>
            <a:pPr lvl="1"/>
            <a:endParaRPr lang="nl-BE" dirty="0"/>
          </a:p>
          <a:p>
            <a:pPr lvl="1"/>
            <a:r>
              <a:rPr lang="nl-BE" sz="9600" dirty="0"/>
              <a:t>Au niveau </a:t>
            </a:r>
            <a:r>
              <a:rPr lang="nl-BE" sz="9600" dirty="0" err="1"/>
              <a:t>belge</a:t>
            </a:r>
            <a:r>
              <a:rPr lang="nl-BE" sz="9600" dirty="0"/>
              <a:t>, </a:t>
            </a:r>
            <a:r>
              <a:rPr lang="nl-BE" sz="9600" dirty="0" err="1"/>
              <a:t>il</a:t>
            </a:r>
            <a:r>
              <a:rPr lang="nl-BE" sz="9600" dirty="0"/>
              <a:t> </a:t>
            </a:r>
            <a:r>
              <a:rPr lang="nl-BE" sz="9600" dirty="0" err="1"/>
              <a:t>existe</a:t>
            </a:r>
            <a:r>
              <a:rPr lang="nl-BE" sz="9600" dirty="0"/>
              <a:t> 1170 PLP </a:t>
            </a:r>
            <a:r>
              <a:rPr lang="nl-BE" sz="9600" dirty="0" err="1"/>
              <a:t>regroupant</a:t>
            </a:r>
            <a:r>
              <a:rPr lang="nl-BE" sz="9600" dirty="0"/>
              <a:t> </a:t>
            </a:r>
            <a:r>
              <a:rPr lang="nl-BE" sz="9600" dirty="0" err="1"/>
              <a:t>quelque</a:t>
            </a:r>
            <a:r>
              <a:rPr lang="nl-BE" sz="9600" dirty="0"/>
              <a:t> 120.000 </a:t>
            </a:r>
            <a:r>
              <a:rPr lang="nl-BE" sz="9600" dirty="0" err="1"/>
              <a:t>membres</a:t>
            </a:r>
            <a:r>
              <a:rPr lang="nl-BE" sz="9600" dirty="0"/>
              <a:t> (</a:t>
            </a:r>
            <a:r>
              <a:rPr lang="nl-BE" sz="9600" dirty="0" err="1"/>
              <a:t>familles</a:t>
            </a:r>
            <a:r>
              <a:rPr lang="nl-BE" sz="9600" dirty="0"/>
              <a:t>, </a:t>
            </a:r>
            <a:r>
              <a:rPr lang="nl-BE" sz="9600" dirty="0" err="1"/>
              <a:t>indépendants</a:t>
            </a:r>
            <a:r>
              <a:rPr lang="nl-BE" sz="9600" dirty="0"/>
              <a:t>, </a:t>
            </a:r>
            <a:r>
              <a:rPr lang="nl-BE" sz="9600" dirty="0" err="1"/>
              <a:t>entreprises</a:t>
            </a:r>
            <a:r>
              <a:rPr lang="nl-BE" sz="9600" dirty="0"/>
              <a:t>)</a:t>
            </a:r>
          </a:p>
          <a:p>
            <a:pPr lvl="2"/>
            <a:endParaRPr lang="nl-BE" sz="9600" dirty="0"/>
          </a:p>
          <a:p>
            <a:pPr lvl="2"/>
            <a:r>
              <a:rPr lang="nl-BE" sz="9600" dirty="0"/>
              <a:t>en </a:t>
            </a:r>
            <a:r>
              <a:rPr lang="nl-BE" sz="9600" dirty="0" err="1"/>
              <a:t>Flandre</a:t>
            </a:r>
            <a:r>
              <a:rPr lang="nl-BE" sz="9600" dirty="0"/>
              <a:t> : </a:t>
            </a:r>
            <a:r>
              <a:rPr lang="nl-BE" sz="9600" u="sng" dirty="0"/>
              <a:t>+</a:t>
            </a:r>
            <a:r>
              <a:rPr lang="nl-BE" sz="9600" dirty="0"/>
              <a:t> 945 PLP</a:t>
            </a:r>
          </a:p>
          <a:p>
            <a:pPr lvl="2"/>
            <a:endParaRPr lang="nl-BE" sz="9600" dirty="0"/>
          </a:p>
          <a:p>
            <a:pPr lvl="2"/>
            <a:r>
              <a:rPr lang="nl-BE" sz="9600" dirty="0"/>
              <a:t>en </a:t>
            </a:r>
            <a:r>
              <a:rPr lang="nl-BE" sz="9600" dirty="0" err="1"/>
              <a:t>Wallonie</a:t>
            </a:r>
            <a:r>
              <a:rPr lang="nl-BE" sz="9600" dirty="0"/>
              <a:t> : </a:t>
            </a:r>
            <a:r>
              <a:rPr lang="nl-BE" sz="9600" u="sng" dirty="0"/>
              <a:t>+</a:t>
            </a:r>
            <a:r>
              <a:rPr lang="nl-BE" sz="9600" dirty="0"/>
              <a:t> 217 PLP</a:t>
            </a:r>
          </a:p>
          <a:p>
            <a:pPr lvl="2"/>
            <a:endParaRPr lang="nl-BE" sz="9600" dirty="0"/>
          </a:p>
          <a:p>
            <a:pPr lvl="2"/>
            <a:r>
              <a:rPr lang="nl-BE" sz="9600" dirty="0"/>
              <a:t>à Bruxelles : 8 PLP</a:t>
            </a:r>
          </a:p>
          <a:p>
            <a:pPr marL="457200" lvl="1" indent="0">
              <a:buNone/>
            </a:pPr>
            <a:endParaRPr lang="nl-BE" sz="5500" dirty="0"/>
          </a:p>
          <a:p>
            <a:pPr marL="457200" lvl="1" indent="0">
              <a:buNone/>
            </a:pPr>
            <a:endParaRPr lang="nl-BE" sz="5500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marL="3200400" lvl="7" indent="0">
              <a:buNone/>
            </a:pPr>
            <a:endParaRPr lang="nl-BE" dirty="0"/>
          </a:p>
          <a:p>
            <a:pPr marL="3200400" lvl="7" indent="0">
              <a:buNone/>
            </a:pPr>
            <a:endParaRPr lang="nl-BE" dirty="0"/>
          </a:p>
          <a:p>
            <a:pPr marL="3200400" lvl="7" indent="0">
              <a:buNone/>
            </a:pPr>
            <a:r>
              <a:rPr lang="nl-BE" dirty="0"/>
              <a:t>							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B35595D-9385-4FF2-9E3A-42A033C66BF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178929" y="572023"/>
            <a:ext cx="2779570" cy="78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821F42A-165F-47DB-B523-45F8EB9035A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248" y="572022"/>
            <a:ext cx="933451" cy="78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838AADD-CB0C-45B1-90A2-AE7AFB15FD0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648" y="724422"/>
            <a:ext cx="933451" cy="782489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581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5"/>
    </mc:Choice>
    <mc:Fallback xmlns="">
      <p:transition spd="slow" advTm="50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7883" y="1266321"/>
            <a:ext cx="10515600" cy="1145608"/>
          </a:xfrm>
        </p:spPr>
        <p:txBody>
          <a:bodyPr>
            <a:normAutofit fontScale="90000"/>
          </a:bodyPr>
          <a:lstStyle/>
          <a:p>
            <a:pPr algn="ctr"/>
            <a:r>
              <a:rPr lang="nl-BE" b="1" dirty="0">
                <a:solidFill>
                  <a:srgbClr val="FF3300"/>
                </a:solidFill>
              </a:rPr>
              <a:t>COMMENT SE DEROULE L’ECHANGE D’INFORMATIONS ?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923041" y="2524794"/>
            <a:ext cx="10515600" cy="3066886"/>
          </a:xfrm>
        </p:spPr>
        <p:txBody>
          <a:bodyPr>
            <a:normAutofit fontScale="25000" lnSpcReduction="20000"/>
          </a:bodyPr>
          <a:lstStyle/>
          <a:p>
            <a:pPr marL="3200400" lvl="7" indent="0">
              <a:buNone/>
            </a:pPr>
            <a:endParaRPr lang="nl-BE" dirty="0"/>
          </a:p>
          <a:p>
            <a:pPr lvl="1"/>
            <a:r>
              <a:rPr lang="nl-BE" sz="14400" b="1" dirty="0"/>
              <a:t>COMMUNICATION BI-DIRECTIONNELLE</a:t>
            </a:r>
          </a:p>
          <a:p>
            <a:pPr lvl="2"/>
            <a:endParaRPr lang="nl-BE" dirty="0"/>
          </a:p>
          <a:p>
            <a:pPr marL="914400" lvl="2" indent="0">
              <a:buNone/>
            </a:pPr>
            <a:endParaRPr lang="nl-BE" dirty="0"/>
          </a:p>
          <a:p>
            <a:pPr lvl="2"/>
            <a:endParaRPr lang="nl-BE" dirty="0"/>
          </a:p>
          <a:p>
            <a:pPr lvl="2"/>
            <a:r>
              <a:rPr lang="nl-BE" sz="12800" dirty="0"/>
              <a:t>Information des </a:t>
            </a:r>
            <a:r>
              <a:rPr lang="nl-BE" sz="12800" dirty="0" err="1"/>
              <a:t>membres</a:t>
            </a:r>
            <a:r>
              <a:rPr lang="nl-BE" sz="12800" dirty="0"/>
              <a:t> du PLP 		la </a:t>
            </a:r>
            <a:r>
              <a:rPr lang="nl-BE" sz="12800" dirty="0" err="1"/>
              <a:t>police</a:t>
            </a:r>
            <a:endParaRPr lang="nl-BE" sz="12800" dirty="0"/>
          </a:p>
          <a:p>
            <a:pPr lvl="2"/>
            <a:endParaRPr lang="nl-BE" sz="12800" dirty="0"/>
          </a:p>
          <a:p>
            <a:pPr marL="914400" lvl="2" indent="0">
              <a:buNone/>
            </a:pPr>
            <a:endParaRPr lang="nl-BE" sz="12800" dirty="0"/>
          </a:p>
          <a:p>
            <a:pPr lvl="2"/>
            <a:endParaRPr lang="nl-BE" sz="12800" dirty="0"/>
          </a:p>
          <a:p>
            <a:pPr lvl="2"/>
            <a:r>
              <a:rPr lang="nl-BE" sz="12800" dirty="0"/>
              <a:t>Information de la </a:t>
            </a:r>
            <a:r>
              <a:rPr lang="nl-BE" sz="12800" dirty="0" err="1"/>
              <a:t>police</a:t>
            </a:r>
            <a:r>
              <a:rPr lang="nl-BE" sz="12800" dirty="0"/>
              <a:t>                  les </a:t>
            </a:r>
            <a:r>
              <a:rPr lang="nl-BE" sz="12800" dirty="0" err="1"/>
              <a:t>membres</a:t>
            </a:r>
            <a:r>
              <a:rPr lang="nl-BE" sz="12800" dirty="0"/>
              <a:t> du PLP    </a:t>
            </a:r>
          </a:p>
          <a:p>
            <a:pPr marL="3200400" lvl="7" indent="0">
              <a:buNone/>
            </a:pPr>
            <a:endParaRPr lang="nl-BE" dirty="0"/>
          </a:p>
          <a:p>
            <a:pPr lvl="7"/>
            <a:endParaRPr lang="nl-BE" dirty="0"/>
          </a:p>
          <a:p>
            <a:pPr lvl="1"/>
            <a:endParaRPr lang="nl-BE" dirty="0"/>
          </a:p>
          <a:p>
            <a:pPr lvl="7"/>
            <a:endParaRPr lang="nl-BE" dirty="0"/>
          </a:p>
          <a:p>
            <a:pPr marL="3200400" lvl="7" indent="0">
              <a:buNone/>
            </a:pPr>
            <a:endParaRPr lang="nl-BE" dirty="0"/>
          </a:p>
          <a:p>
            <a:pPr lvl="7"/>
            <a:endParaRPr lang="nl-BE" dirty="0"/>
          </a:p>
          <a:p>
            <a:pPr marL="3200400" lvl="7" indent="0">
              <a:buNone/>
            </a:pPr>
            <a:endParaRPr lang="nl-BE" dirty="0"/>
          </a:p>
          <a:p>
            <a:pPr marL="3200400" lvl="7" indent="0">
              <a:buNone/>
            </a:pPr>
            <a:endParaRPr lang="nl-BE" dirty="0"/>
          </a:p>
          <a:p>
            <a:pPr marL="3200400" lvl="7" indent="0">
              <a:buNone/>
            </a:pPr>
            <a:endParaRPr lang="nl-BE" dirty="0"/>
          </a:p>
          <a:p>
            <a:pPr marL="3200400" lvl="7" indent="0">
              <a:buNone/>
            </a:pPr>
            <a:r>
              <a:rPr lang="nl-BE" dirty="0"/>
              <a:t>							</a:t>
            </a:r>
          </a:p>
        </p:txBody>
      </p:sp>
      <p:sp>
        <p:nvSpPr>
          <p:cNvPr id="4" name="Pijl: rechts 3"/>
          <p:cNvSpPr/>
          <p:nvPr/>
        </p:nvSpPr>
        <p:spPr>
          <a:xfrm>
            <a:off x="7969793" y="3429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Pijl: rechts 8"/>
          <p:cNvSpPr/>
          <p:nvPr/>
        </p:nvSpPr>
        <p:spPr>
          <a:xfrm>
            <a:off x="6437946" y="499418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009E52D-C382-4675-BFB2-4106E5136C8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248" y="572022"/>
            <a:ext cx="933451" cy="78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947124D-206B-40A1-9008-E2BDD9A4E2E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178929" y="572023"/>
            <a:ext cx="2779570" cy="78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5">
            <a:extLst>
              <a:ext uri="{FF2B5EF4-FFF2-40B4-BE49-F238E27FC236}">
                <a16:creationId xmlns:a16="http://schemas.microsoft.com/office/drawing/2014/main" id="{5378A15B-D89B-4FA5-8BE0-FD671B3B56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314325"/>
            <a:ext cx="2381250" cy="8080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769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63"/>
    </mc:Choice>
    <mc:Fallback xmlns="">
      <p:transition spd="slow" advTm="110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992386"/>
            <a:ext cx="10515600" cy="700195"/>
          </a:xfrm>
        </p:spPr>
        <p:txBody>
          <a:bodyPr/>
          <a:lstStyle/>
          <a:p>
            <a:pPr algn="ctr"/>
            <a:r>
              <a:rPr lang="nl-BE" b="1" dirty="0">
                <a:solidFill>
                  <a:srgbClr val="FF3300"/>
                </a:solidFill>
              </a:rPr>
              <a:t>COMMUNICATION BI-DIRECTIONNELLE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2831976"/>
            <a:ext cx="10515600" cy="3651951"/>
          </a:xfrm>
        </p:spPr>
        <p:txBody>
          <a:bodyPr>
            <a:normAutofit fontScale="25000" lnSpcReduction="20000"/>
          </a:bodyPr>
          <a:lstStyle/>
          <a:p>
            <a:pPr marL="457200" lvl="1" indent="0">
              <a:buNone/>
            </a:pPr>
            <a:endParaRPr lang="nl-BE" dirty="0"/>
          </a:p>
          <a:p>
            <a:pPr marL="457200" lvl="1" indent="0">
              <a:buNone/>
            </a:pPr>
            <a:endParaRPr lang="nl-BE" dirty="0"/>
          </a:p>
          <a:p>
            <a:pPr marL="457200" lvl="1" indent="0">
              <a:buNone/>
            </a:pPr>
            <a:endParaRPr lang="nl-BE" dirty="0"/>
          </a:p>
          <a:p>
            <a:pPr marL="457200" lvl="1" indent="0">
              <a:buNone/>
            </a:pPr>
            <a:endParaRPr lang="nl-BE" dirty="0"/>
          </a:p>
          <a:p>
            <a:pPr marL="457200" lvl="1" indent="0">
              <a:buNone/>
            </a:pPr>
            <a:r>
              <a:rPr lang="nl-BE" sz="12800" dirty="0"/>
              <a:t>On ne peut </a:t>
            </a:r>
            <a:r>
              <a:rPr lang="nl-BE" sz="12800" dirty="0" err="1"/>
              <a:t>assez</a:t>
            </a:r>
            <a:r>
              <a:rPr lang="nl-BE" sz="12800" dirty="0"/>
              <a:t> </a:t>
            </a:r>
            <a:r>
              <a:rPr lang="nl-BE" sz="12800" dirty="0" err="1"/>
              <a:t>insister</a:t>
            </a:r>
            <a:r>
              <a:rPr lang="nl-BE" sz="12800" dirty="0"/>
              <a:t> </a:t>
            </a:r>
            <a:r>
              <a:rPr lang="nl-BE" sz="12800" dirty="0" err="1"/>
              <a:t>sur</a:t>
            </a:r>
            <a:r>
              <a:rPr lang="nl-BE" sz="12800" dirty="0"/>
              <a:t> la </a:t>
            </a:r>
            <a:r>
              <a:rPr lang="nl-BE" sz="12800" dirty="0" err="1"/>
              <a:t>nécessité</a:t>
            </a:r>
            <a:r>
              <a:rPr lang="nl-BE" sz="12800" dirty="0"/>
              <a:t> </a:t>
            </a:r>
            <a:r>
              <a:rPr lang="nl-BE" sz="12800" dirty="0" err="1"/>
              <a:t>d’un</a:t>
            </a:r>
            <a:r>
              <a:rPr lang="nl-BE" sz="12800" dirty="0"/>
              <a:t> </a:t>
            </a:r>
            <a:r>
              <a:rPr lang="nl-BE" sz="12800" b="1" i="1" dirty="0"/>
              <a:t>flux bi-</a:t>
            </a:r>
            <a:r>
              <a:rPr lang="nl-BE" sz="12800" b="1" i="1" dirty="0" err="1"/>
              <a:t>directionnel</a:t>
            </a:r>
            <a:r>
              <a:rPr lang="nl-BE" sz="12800" dirty="0"/>
              <a:t> de </a:t>
            </a:r>
            <a:r>
              <a:rPr lang="nl-BE" sz="12800" dirty="0" err="1"/>
              <a:t>communications</a:t>
            </a:r>
            <a:r>
              <a:rPr lang="nl-BE" sz="12800" dirty="0"/>
              <a:t>.  </a:t>
            </a:r>
          </a:p>
          <a:p>
            <a:pPr marL="457200" lvl="1" indent="0">
              <a:buNone/>
            </a:pPr>
            <a:r>
              <a:rPr lang="nl-BE" sz="12800" dirty="0"/>
              <a:t>A la </a:t>
            </a:r>
            <a:r>
              <a:rPr lang="nl-BE" sz="12800" dirty="0" err="1"/>
              <a:t>fois</a:t>
            </a:r>
            <a:r>
              <a:rPr lang="nl-BE" sz="12800" dirty="0"/>
              <a:t> les </a:t>
            </a:r>
            <a:r>
              <a:rPr lang="nl-BE" sz="12800" dirty="0" err="1"/>
              <a:t>membres</a:t>
            </a:r>
            <a:r>
              <a:rPr lang="nl-BE" sz="12800" dirty="0"/>
              <a:t> du PLP et la </a:t>
            </a:r>
            <a:r>
              <a:rPr lang="nl-BE" sz="12800" dirty="0" err="1"/>
              <a:t>police</a:t>
            </a:r>
            <a:r>
              <a:rPr lang="nl-BE" sz="12800" dirty="0"/>
              <a:t> ont </a:t>
            </a:r>
            <a:r>
              <a:rPr lang="nl-BE" sz="12800" dirty="0" err="1"/>
              <a:t>d’importantes</a:t>
            </a:r>
            <a:r>
              <a:rPr lang="nl-BE" sz="12800" dirty="0"/>
              <a:t> </a:t>
            </a:r>
            <a:r>
              <a:rPr lang="nl-BE" sz="12800" dirty="0" err="1"/>
              <a:t>attentes</a:t>
            </a:r>
            <a:r>
              <a:rPr lang="nl-BE" sz="12800" dirty="0"/>
              <a:t> quant à ces </a:t>
            </a:r>
            <a:r>
              <a:rPr lang="nl-BE" sz="12800" dirty="0" err="1"/>
              <a:t>communications</a:t>
            </a:r>
            <a:r>
              <a:rPr lang="nl-BE" sz="12800" dirty="0"/>
              <a:t>.  </a:t>
            </a:r>
          </a:p>
          <a:p>
            <a:pPr marL="457200" lvl="1" indent="0">
              <a:buNone/>
            </a:pPr>
            <a:endParaRPr lang="nl-BE" sz="12800" dirty="0"/>
          </a:p>
          <a:p>
            <a:pPr marL="457200" lvl="1" indent="0">
              <a:buNone/>
            </a:pPr>
            <a:r>
              <a:rPr lang="nl-BE" sz="12800" dirty="0"/>
              <a:t>Si </a:t>
            </a:r>
            <a:r>
              <a:rPr lang="nl-BE" sz="12800" dirty="0" err="1"/>
              <a:t>l’un</a:t>
            </a:r>
            <a:r>
              <a:rPr lang="nl-BE" sz="12800" dirty="0"/>
              <a:t> des </a:t>
            </a:r>
            <a:r>
              <a:rPr lang="nl-BE" sz="12800" dirty="0" err="1"/>
              <a:t>partenaires</a:t>
            </a:r>
            <a:r>
              <a:rPr lang="nl-BE" sz="12800" dirty="0"/>
              <a:t> ne </a:t>
            </a:r>
            <a:r>
              <a:rPr lang="nl-BE" sz="12800" dirty="0" err="1"/>
              <a:t>communique</a:t>
            </a:r>
            <a:r>
              <a:rPr lang="nl-BE" sz="12800" dirty="0"/>
              <a:t> pas </a:t>
            </a:r>
            <a:r>
              <a:rPr lang="nl-BE" sz="12800" dirty="0" err="1"/>
              <a:t>ou</a:t>
            </a:r>
            <a:r>
              <a:rPr lang="nl-BE" sz="12800" dirty="0"/>
              <a:t> </a:t>
            </a:r>
            <a:r>
              <a:rPr lang="nl-BE" sz="12800" dirty="0" err="1"/>
              <a:t>insuffisamment</a:t>
            </a:r>
            <a:r>
              <a:rPr lang="nl-BE" sz="12800" dirty="0"/>
              <a:t>, </a:t>
            </a:r>
            <a:r>
              <a:rPr lang="nl-BE" sz="12800" dirty="0" err="1"/>
              <a:t>le</a:t>
            </a:r>
            <a:r>
              <a:rPr lang="nl-BE" sz="12800" dirty="0"/>
              <a:t> bon </a:t>
            </a:r>
            <a:r>
              <a:rPr lang="nl-BE" sz="12800" dirty="0" err="1"/>
              <a:t>fonctionnement</a:t>
            </a:r>
            <a:r>
              <a:rPr lang="nl-BE" sz="12800" dirty="0"/>
              <a:t> du PLP </a:t>
            </a:r>
            <a:r>
              <a:rPr lang="nl-BE" sz="12800" dirty="0" err="1"/>
              <a:t>est</a:t>
            </a:r>
            <a:r>
              <a:rPr lang="nl-BE" sz="12800" dirty="0"/>
              <a:t> </a:t>
            </a:r>
            <a:r>
              <a:rPr lang="nl-BE" sz="12800" dirty="0" err="1"/>
              <a:t>alors</a:t>
            </a:r>
            <a:r>
              <a:rPr lang="nl-BE" sz="12800" dirty="0"/>
              <a:t> mis en </a:t>
            </a:r>
            <a:r>
              <a:rPr lang="nl-BE" sz="12800" dirty="0" err="1"/>
              <a:t>péril</a:t>
            </a:r>
            <a:r>
              <a:rPr lang="nl-BE" sz="12800" dirty="0"/>
              <a:t>.</a:t>
            </a:r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marL="3200400" lvl="7" indent="0">
              <a:buNone/>
            </a:pPr>
            <a:endParaRPr lang="nl-BE" dirty="0"/>
          </a:p>
          <a:p>
            <a:pPr marL="3200400" lvl="7" indent="0">
              <a:buNone/>
            </a:pPr>
            <a:endParaRPr lang="nl-BE" dirty="0"/>
          </a:p>
          <a:p>
            <a:pPr marL="3200400" lvl="7" indent="0">
              <a:buNone/>
            </a:pPr>
            <a:r>
              <a:rPr lang="nl-BE" dirty="0"/>
              <a:t>							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61BE96F-2F74-4163-B0AB-3E26AF8A659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263771" y="596701"/>
            <a:ext cx="2779570" cy="78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2B2117F-DE7C-437A-B7C7-A33C65B2E96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248" y="572022"/>
            <a:ext cx="933451" cy="78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5">
            <a:extLst>
              <a:ext uri="{FF2B5EF4-FFF2-40B4-BE49-F238E27FC236}">
                <a16:creationId xmlns:a16="http://schemas.microsoft.com/office/drawing/2014/main" id="{AE6CDEAF-A565-4B2F-9197-4A190F6491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314325"/>
            <a:ext cx="2381250" cy="8080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536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00"/>
    </mc:Choice>
    <mc:Fallback xmlns="">
      <p:transition spd="slow" advTm="7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7636" y="1564574"/>
            <a:ext cx="10976728" cy="690677"/>
          </a:xfrm>
        </p:spPr>
        <p:txBody>
          <a:bodyPr>
            <a:normAutofit fontScale="90000"/>
          </a:bodyPr>
          <a:lstStyle/>
          <a:p>
            <a:r>
              <a:rPr lang="nl-BE" sz="4000" b="1" dirty="0">
                <a:solidFill>
                  <a:srgbClr val="FF3300"/>
                </a:solidFill>
              </a:rPr>
              <a:t>COMMUNICATION DES MEMBRES DU PLP 		POLICE</a:t>
            </a:r>
            <a:r>
              <a:rPr lang="nl-BE" dirty="0"/>
              <a:t>           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2620651"/>
            <a:ext cx="10515600" cy="3556311"/>
          </a:xfrm>
        </p:spPr>
        <p:txBody>
          <a:bodyPr>
            <a:normAutofit fontScale="25000" lnSpcReduction="20000"/>
          </a:bodyPr>
          <a:lstStyle/>
          <a:p>
            <a:pPr lvl="7"/>
            <a:endParaRPr lang="nl-BE" dirty="0"/>
          </a:p>
          <a:p>
            <a:pPr lvl="1"/>
            <a:r>
              <a:rPr lang="nl-BE" sz="9600" b="1" dirty="0" err="1"/>
              <a:t>Quelles</a:t>
            </a:r>
            <a:r>
              <a:rPr lang="nl-BE" sz="9600" b="1" dirty="0"/>
              <a:t> </a:t>
            </a:r>
            <a:r>
              <a:rPr lang="nl-BE" sz="9600" b="1" dirty="0" err="1"/>
              <a:t>sont</a:t>
            </a:r>
            <a:r>
              <a:rPr lang="nl-BE" sz="9600" b="1" dirty="0"/>
              <a:t> les </a:t>
            </a:r>
            <a:r>
              <a:rPr lang="nl-BE" sz="9600" b="1" dirty="0" err="1"/>
              <a:t>attentes</a:t>
            </a:r>
            <a:r>
              <a:rPr lang="nl-BE" sz="9600" b="1" dirty="0"/>
              <a:t> de la </a:t>
            </a:r>
            <a:r>
              <a:rPr lang="nl-BE" sz="9600" b="1" dirty="0" err="1"/>
              <a:t>police</a:t>
            </a:r>
            <a:r>
              <a:rPr lang="nl-BE" sz="9600" b="1" dirty="0"/>
              <a:t> par rapport au PLP ?</a:t>
            </a:r>
          </a:p>
          <a:p>
            <a:pPr lvl="2"/>
            <a:endParaRPr lang="nl-BE" dirty="0"/>
          </a:p>
          <a:p>
            <a:pPr lvl="2"/>
            <a:endParaRPr lang="nl-BE" dirty="0"/>
          </a:p>
          <a:p>
            <a:pPr lvl="2"/>
            <a:r>
              <a:rPr lang="nl-BE" sz="9600" dirty="0" err="1"/>
              <a:t>Augmentation</a:t>
            </a:r>
            <a:r>
              <a:rPr lang="nl-BE" sz="9600" dirty="0"/>
              <a:t> de la </a:t>
            </a:r>
            <a:r>
              <a:rPr lang="nl-BE" sz="9600" dirty="0" err="1"/>
              <a:t>propension</a:t>
            </a:r>
            <a:r>
              <a:rPr lang="nl-BE" sz="9600" dirty="0"/>
              <a:t> à </a:t>
            </a:r>
            <a:r>
              <a:rPr lang="nl-BE" sz="9600" u="sng" dirty="0" err="1"/>
              <a:t>signaler</a:t>
            </a:r>
            <a:r>
              <a:rPr lang="nl-BE" sz="9600" u="sng" dirty="0"/>
              <a:t> les </a:t>
            </a:r>
            <a:r>
              <a:rPr lang="nl-BE" sz="9600" u="sng" dirty="0" err="1"/>
              <a:t>faits</a:t>
            </a:r>
            <a:r>
              <a:rPr lang="nl-BE" sz="9600" u="sng" dirty="0"/>
              <a:t> </a:t>
            </a:r>
            <a:r>
              <a:rPr lang="nl-BE" sz="9600" dirty="0"/>
              <a:t>de la part des </a:t>
            </a:r>
            <a:r>
              <a:rPr lang="nl-BE" sz="9600" dirty="0" err="1"/>
              <a:t>membres</a:t>
            </a:r>
            <a:r>
              <a:rPr lang="nl-BE" sz="9600" dirty="0"/>
              <a:t> du PLP, </a:t>
            </a:r>
            <a:r>
              <a:rPr lang="nl-BE" sz="9600" dirty="0" err="1"/>
              <a:t>qu’ils</a:t>
            </a:r>
            <a:r>
              <a:rPr lang="nl-BE" sz="9600" dirty="0"/>
              <a:t> </a:t>
            </a:r>
            <a:r>
              <a:rPr lang="nl-BE" sz="9600" dirty="0" err="1"/>
              <a:t>soient</a:t>
            </a:r>
            <a:r>
              <a:rPr lang="nl-BE" sz="9600" dirty="0"/>
              <a:t> </a:t>
            </a:r>
            <a:r>
              <a:rPr lang="nl-BE" sz="9600" dirty="0" err="1"/>
              <a:t>victimes</a:t>
            </a:r>
            <a:r>
              <a:rPr lang="nl-BE" sz="9600" dirty="0"/>
              <a:t> </a:t>
            </a:r>
            <a:r>
              <a:rPr lang="nl-BE" sz="9600" dirty="0" err="1"/>
              <a:t>ou</a:t>
            </a:r>
            <a:r>
              <a:rPr lang="nl-BE" sz="9600" dirty="0"/>
              <a:t> </a:t>
            </a:r>
            <a:r>
              <a:rPr lang="nl-BE" sz="9600" dirty="0" err="1"/>
              <a:t>témoins</a:t>
            </a:r>
            <a:endParaRPr lang="nl-BE" sz="9600" dirty="0"/>
          </a:p>
          <a:p>
            <a:pPr marL="914400" lvl="2" indent="0">
              <a:buNone/>
            </a:pPr>
            <a:endParaRPr lang="nl-BE" sz="9600" dirty="0"/>
          </a:p>
          <a:p>
            <a:pPr lvl="2"/>
            <a:endParaRPr lang="nl-BE" sz="9600" dirty="0"/>
          </a:p>
          <a:p>
            <a:pPr lvl="2"/>
            <a:r>
              <a:rPr lang="nl-BE" sz="9600" dirty="0"/>
              <a:t>Communication </a:t>
            </a:r>
            <a:r>
              <a:rPr lang="nl-BE" sz="9600" u="sng" dirty="0"/>
              <a:t>directe</a:t>
            </a:r>
            <a:r>
              <a:rPr lang="nl-BE" sz="9600" dirty="0"/>
              <a:t> et </a:t>
            </a:r>
            <a:r>
              <a:rPr lang="nl-BE" sz="9600" u="sng" dirty="0" err="1"/>
              <a:t>immédiate</a:t>
            </a:r>
            <a:r>
              <a:rPr lang="nl-BE" sz="9600" dirty="0"/>
              <a:t> des </a:t>
            </a:r>
            <a:r>
              <a:rPr lang="nl-BE" sz="9600" dirty="0" err="1"/>
              <a:t>phénomènes</a:t>
            </a:r>
            <a:r>
              <a:rPr lang="nl-BE" sz="9600" dirty="0"/>
              <a:t> </a:t>
            </a:r>
            <a:r>
              <a:rPr lang="nl-BE" sz="9600" dirty="0" err="1"/>
              <a:t>observés</a:t>
            </a:r>
            <a:endParaRPr lang="nl-BE" sz="9600" dirty="0"/>
          </a:p>
          <a:p>
            <a:pPr marL="914400" lvl="2" indent="0">
              <a:buNone/>
            </a:pPr>
            <a:endParaRPr lang="nl-BE" sz="9600" dirty="0"/>
          </a:p>
          <a:p>
            <a:pPr marL="914400" lvl="2" indent="0">
              <a:buNone/>
            </a:pPr>
            <a:endParaRPr lang="nl-BE" sz="9600" dirty="0"/>
          </a:p>
          <a:p>
            <a:pPr lvl="2"/>
            <a:r>
              <a:rPr lang="nl-BE" sz="9600" u="sng" dirty="0" err="1"/>
              <a:t>Réaction</a:t>
            </a:r>
            <a:r>
              <a:rPr lang="nl-BE" sz="9600" u="sng" dirty="0"/>
              <a:t> </a:t>
            </a:r>
            <a:r>
              <a:rPr lang="nl-BE" sz="9600" u="sng" dirty="0" err="1"/>
              <a:t>appropriée</a:t>
            </a:r>
            <a:r>
              <a:rPr lang="nl-BE" sz="9600" dirty="0"/>
              <a:t> </a:t>
            </a:r>
            <a:r>
              <a:rPr lang="nl-BE" sz="9600" dirty="0" err="1"/>
              <a:t>aux</a:t>
            </a:r>
            <a:r>
              <a:rPr lang="nl-BE" sz="9600" dirty="0"/>
              <a:t> </a:t>
            </a:r>
            <a:r>
              <a:rPr lang="nl-BE" sz="9600" dirty="0" err="1"/>
              <a:t>éléments</a:t>
            </a:r>
            <a:r>
              <a:rPr lang="nl-BE" sz="9600" dirty="0"/>
              <a:t> </a:t>
            </a:r>
            <a:r>
              <a:rPr lang="nl-BE" sz="9600" dirty="0" err="1"/>
              <a:t>fournis</a:t>
            </a:r>
            <a:r>
              <a:rPr lang="nl-BE" sz="9600" dirty="0"/>
              <a:t> par la </a:t>
            </a:r>
            <a:r>
              <a:rPr lang="nl-BE" sz="9600" dirty="0" err="1"/>
              <a:t>police</a:t>
            </a:r>
            <a:r>
              <a:rPr lang="nl-BE" sz="9600" dirty="0"/>
              <a:t> (</a:t>
            </a:r>
            <a:r>
              <a:rPr lang="nl-BE" sz="9600" dirty="0" err="1"/>
              <a:t>conseils</a:t>
            </a:r>
            <a:r>
              <a:rPr lang="nl-BE" sz="9600" dirty="0"/>
              <a:t> de prévention,…)</a:t>
            </a:r>
          </a:p>
          <a:p>
            <a:pPr lvl="7"/>
            <a:endParaRPr lang="nl-BE" sz="8000" dirty="0"/>
          </a:p>
          <a:p>
            <a:pPr lvl="7"/>
            <a:endParaRPr lang="nl-BE" dirty="0"/>
          </a:p>
          <a:p>
            <a:pPr marL="457200" lvl="1" indent="0">
              <a:buNone/>
            </a:pPr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marL="3200400" lvl="7" indent="0">
              <a:buNone/>
            </a:pPr>
            <a:endParaRPr lang="nl-BE" dirty="0"/>
          </a:p>
          <a:p>
            <a:pPr marL="3200400" lvl="7" indent="0">
              <a:buNone/>
            </a:pPr>
            <a:endParaRPr lang="nl-BE" dirty="0"/>
          </a:p>
          <a:p>
            <a:pPr marL="3200400" lvl="7" indent="0">
              <a:buNone/>
            </a:pPr>
            <a:r>
              <a:rPr lang="nl-BE" dirty="0"/>
              <a:t>							</a:t>
            </a:r>
          </a:p>
        </p:txBody>
      </p:sp>
      <p:sp>
        <p:nvSpPr>
          <p:cNvPr id="3" name="Pijl: rechts 2"/>
          <p:cNvSpPr/>
          <p:nvPr/>
        </p:nvSpPr>
        <p:spPr>
          <a:xfrm>
            <a:off x="8367840" y="166759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7EA4027-77B5-4AB3-A1B9-6E67F54AB38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178929" y="572023"/>
            <a:ext cx="2779570" cy="78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E0E5EB5-9088-4A9E-833D-2E564264DB1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248" y="572022"/>
            <a:ext cx="933451" cy="78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5">
            <a:extLst>
              <a:ext uri="{FF2B5EF4-FFF2-40B4-BE49-F238E27FC236}">
                <a16:creationId xmlns:a16="http://schemas.microsoft.com/office/drawing/2014/main" id="{02553E06-EBDB-4159-93C1-1D197CB6ED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314325"/>
            <a:ext cx="2381250" cy="8080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600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17"/>
    </mc:Choice>
    <mc:Fallback xmlns="">
      <p:transition spd="slow" advTm="7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486955"/>
            <a:ext cx="10515600" cy="782489"/>
          </a:xfrm>
        </p:spPr>
        <p:txBody>
          <a:bodyPr>
            <a:noAutofit/>
          </a:bodyPr>
          <a:lstStyle/>
          <a:p>
            <a:r>
              <a:rPr lang="nl-BE" sz="3200" b="1" dirty="0">
                <a:solidFill>
                  <a:srgbClr val="FF3300"/>
                </a:solidFill>
              </a:rPr>
              <a:t>COMMUNICATION DES MEMBRES DU PLP 		POLICE</a:t>
            </a:r>
            <a:r>
              <a:rPr lang="nl-BE" sz="3200" dirty="0"/>
              <a:t>       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900344" y="2161015"/>
            <a:ext cx="10515600" cy="4479482"/>
          </a:xfrm>
        </p:spPr>
        <p:txBody>
          <a:bodyPr>
            <a:normAutofit fontScale="25000" lnSpcReduction="20000"/>
          </a:bodyPr>
          <a:lstStyle/>
          <a:p>
            <a:pPr lvl="1"/>
            <a:r>
              <a:rPr lang="nl-BE" sz="12800" b="1" dirty="0" err="1"/>
              <a:t>Augmentation</a:t>
            </a:r>
            <a:r>
              <a:rPr lang="nl-BE" sz="12800" b="1" dirty="0"/>
              <a:t> de la </a:t>
            </a:r>
            <a:r>
              <a:rPr lang="nl-BE" sz="12800" b="1" dirty="0" err="1"/>
              <a:t>propension</a:t>
            </a:r>
            <a:r>
              <a:rPr lang="nl-BE" sz="12800" b="1" dirty="0"/>
              <a:t> à </a:t>
            </a:r>
            <a:r>
              <a:rPr lang="nl-BE" sz="12800" b="1" dirty="0" err="1"/>
              <a:t>signaler</a:t>
            </a:r>
            <a:r>
              <a:rPr lang="nl-BE" sz="12800" b="1" dirty="0"/>
              <a:t> les </a:t>
            </a:r>
            <a:r>
              <a:rPr lang="nl-BE" sz="12800" b="1" dirty="0" err="1"/>
              <a:t>faits</a:t>
            </a:r>
            <a:r>
              <a:rPr lang="nl-BE" sz="12800" b="1" dirty="0"/>
              <a:t> </a:t>
            </a:r>
            <a:r>
              <a:rPr lang="nl-BE" sz="12800" b="1" dirty="0" err="1"/>
              <a:t>observés</a:t>
            </a:r>
            <a:endParaRPr lang="nl-BE" sz="12800" b="1" dirty="0"/>
          </a:p>
          <a:p>
            <a:pPr lvl="2"/>
            <a:endParaRPr lang="nl-BE" dirty="0"/>
          </a:p>
          <a:p>
            <a:pPr lvl="2"/>
            <a:endParaRPr lang="nl-BE" dirty="0"/>
          </a:p>
          <a:p>
            <a:pPr lvl="2"/>
            <a:r>
              <a:rPr lang="nl-BE" sz="11200" dirty="0" err="1"/>
              <a:t>Lorsque</a:t>
            </a:r>
            <a:r>
              <a:rPr lang="nl-BE" sz="11200" dirty="0"/>
              <a:t> </a:t>
            </a:r>
            <a:r>
              <a:rPr lang="nl-BE" sz="11200" dirty="0" err="1"/>
              <a:t>l’attention</a:t>
            </a:r>
            <a:r>
              <a:rPr lang="nl-BE" sz="11200" dirty="0"/>
              <a:t> </a:t>
            </a:r>
            <a:r>
              <a:rPr lang="nl-BE" sz="11200" dirty="0" err="1"/>
              <a:t>d’un</a:t>
            </a:r>
            <a:r>
              <a:rPr lang="nl-BE" sz="11200" dirty="0"/>
              <a:t> </a:t>
            </a:r>
            <a:r>
              <a:rPr lang="nl-BE" sz="11200" dirty="0" err="1"/>
              <a:t>membre</a:t>
            </a:r>
            <a:r>
              <a:rPr lang="nl-BE" sz="11200" dirty="0"/>
              <a:t> </a:t>
            </a:r>
            <a:r>
              <a:rPr lang="nl-BE" sz="11200" dirty="0" err="1"/>
              <a:t>est</a:t>
            </a:r>
            <a:r>
              <a:rPr lang="nl-BE" sz="11200" dirty="0"/>
              <a:t> </a:t>
            </a:r>
            <a:r>
              <a:rPr lang="nl-BE" sz="11200" dirty="0" err="1"/>
              <a:t>attirée</a:t>
            </a:r>
            <a:r>
              <a:rPr lang="nl-BE" sz="11200" dirty="0"/>
              <a:t> par des </a:t>
            </a:r>
            <a:r>
              <a:rPr lang="nl-BE" sz="11200" dirty="0" err="1"/>
              <a:t>personnes</a:t>
            </a:r>
            <a:r>
              <a:rPr lang="nl-BE" sz="11200" dirty="0"/>
              <a:t> </a:t>
            </a:r>
            <a:r>
              <a:rPr lang="nl-BE" sz="11200" dirty="0" err="1"/>
              <a:t>ou</a:t>
            </a:r>
            <a:r>
              <a:rPr lang="nl-BE" sz="11200" dirty="0"/>
              <a:t> </a:t>
            </a:r>
            <a:r>
              <a:rPr lang="nl-BE" sz="11200" dirty="0" err="1"/>
              <a:t>véhicules</a:t>
            </a:r>
            <a:r>
              <a:rPr lang="nl-BE" sz="11200" dirty="0"/>
              <a:t> au </a:t>
            </a:r>
            <a:r>
              <a:rPr lang="nl-BE" sz="11200" dirty="0" err="1"/>
              <a:t>comportement</a:t>
            </a:r>
            <a:r>
              <a:rPr lang="nl-BE" sz="11200" dirty="0"/>
              <a:t> suspect, </a:t>
            </a:r>
            <a:r>
              <a:rPr lang="nl-BE" sz="11200" dirty="0" err="1"/>
              <a:t>il</a:t>
            </a:r>
            <a:r>
              <a:rPr lang="nl-BE" sz="11200" dirty="0"/>
              <a:t> </a:t>
            </a:r>
            <a:r>
              <a:rPr lang="nl-BE" sz="11200" dirty="0" err="1"/>
              <a:t>doit</a:t>
            </a:r>
            <a:r>
              <a:rPr lang="nl-BE" sz="11200" dirty="0"/>
              <a:t> </a:t>
            </a:r>
            <a:r>
              <a:rPr lang="nl-BE" sz="11200" dirty="0" err="1"/>
              <a:t>immédiatement</a:t>
            </a:r>
            <a:r>
              <a:rPr lang="nl-BE" sz="11200" dirty="0"/>
              <a:t> en </a:t>
            </a:r>
            <a:r>
              <a:rPr lang="nl-BE" sz="11200" dirty="0" err="1"/>
              <a:t>informer</a:t>
            </a:r>
            <a:r>
              <a:rPr lang="nl-BE" sz="11200" dirty="0"/>
              <a:t> à la </a:t>
            </a:r>
            <a:r>
              <a:rPr lang="nl-BE" sz="11200" dirty="0" err="1"/>
              <a:t>police</a:t>
            </a:r>
            <a:r>
              <a:rPr lang="nl-BE" sz="11200" dirty="0"/>
              <a:t> en </a:t>
            </a:r>
            <a:r>
              <a:rPr lang="nl-BE" sz="11200" dirty="0" err="1"/>
              <a:t>veillant</a:t>
            </a:r>
            <a:r>
              <a:rPr lang="nl-BE" sz="11200" dirty="0"/>
              <a:t> à </a:t>
            </a:r>
            <a:r>
              <a:rPr lang="nl-BE" sz="11200" dirty="0" err="1"/>
              <a:t>donner</a:t>
            </a:r>
            <a:r>
              <a:rPr lang="nl-BE" sz="11200" dirty="0"/>
              <a:t> </a:t>
            </a:r>
            <a:r>
              <a:rPr lang="nl-BE" sz="11200" dirty="0" err="1"/>
              <a:t>un</a:t>
            </a:r>
            <a:r>
              <a:rPr lang="nl-BE" sz="11200" dirty="0"/>
              <a:t> signalement correct des </a:t>
            </a:r>
            <a:r>
              <a:rPr lang="nl-BE" sz="11200" dirty="0" err="1"/>
              <a:t>personnes</a:t>
            </a:r>
            <a:r>
              <a:rPr lang="nl-BE" sz="11200" dirty="0"/>
              <a:t> </a:t>
            </a:r>
            <a:r>
              <a:rPr lang="nl-BE" sz="11200" dirty="0" err="1"/>
              <a:t>ou</a:t>
            </a:r>
            <a:r>
              <a:rPr lang="nl-BE" sz="11200" dirty="0"/>
              <a:t> de la marque </a:t>
            </a:r>
            <a:r>
              <a:rPr lang="nl-BE" sz="11200" dirty="0" err="1"/>
              <a:t>d’immatriculation</a:t>
            </a:r>
            <a:r>
              <a:rPr lang="nl-BE" sz="11200" dirty="0"/>
              <a:t> des </a:t>
            </a:r>
            <a:r>
              <a:rPr lang="nl-BE" sz="11200" dirty="0" err="1"/>
              <a:t>véhicules</a:t>
            </a:r>
            <a:r>
              <a:rPr lang="nl-BE" sz="11200" dirty="0"/>
              <a:t> </a:t>
            </a:r>
            <a:r>
              <a:rPr lang="nl-BE" sz="11200" dirty="0" err="1"/>
              <a:t>utilisés</a:t>
            </a:r>
            <a:r>
              <a:rPr lang="nl-BE" sz="11200" dirty="0"/>
              <a:t> ; </a:t>
            </a:r>
            <a:r>
              <a:rPr lang="nl-BE" sz="11200" dirty="0" err="1"/>
              <a:t>cela</a:t>
            </a:r>
            <a:r>
              <a:rPr lang="nl-BE" sz="11200" dirty="0"/>
              <a:t> </a:t>
            </a:r>
            <a:r>
              <a:rPr lang="nl-BE" sz="11200" dirty="0" err="1"/>
              <a:t>permet</a:t>
            </a:r>
            <a:r>
              <a:rPr lang="nl-BE" sz="11200" dirty="0"/>
              <a:t> à la </a:t>
            </a:r>
            <a:r>
              <a:rPr lang="nl-BE" sz="11200" dirty="0" err="1"/>
              <a:t>police</a:t>
            </a:r>
            <a:r>
              <a:rPr lang="nl-BE" sz="11200" dirty="0"/>
              <a:t> </a:t>
            </a:r>
            <a:r>
              <a:rPr lang="nl-BE" sz="11200" dirty="0" err="1"/>
              <a:t>d’adopter</a:t>
            </a:r>
            <a:r>
              <a:rPr lang="nl-BE" sz="11200" dirty="0"/>
              <a:t> </a:t>
            </a:r>
            <a:r>
              <a:rPr lang="nl-BE" sz="11200" dirty="0" err="1"/>
              <a:t>une</a:t>
            </a:r>
            <a:r>
              <a:rPr lang="nl-BE" sz="11200" dirty="0"/>
              <a:t> démarche </a:t>
            </a:r>
            <a:r>
              <a:rPr lang="nl-BE" sz="11200" dirty="0" err="1"/>
              <a:t>prév</a:t>
            </a:r>
            <a:r>
              <a:rPr lang="nl-BE" sz="11200" dirty="0"/>
              <a:t> </a:t>
            </a:r>
            <a:r>
              <a:rPr lang="nl-BE" sz="11200" dirty="0" err="1"/>
              <a:t>entive</a:t>
            </a:r>
            <a:r>
              <a:rPr lang="nl-BE" sz="11200" dirty="0"/>
              <a:t> et </a:t>
            </a:r>
            <a:r>
              <a:rPr lang="nl-BE" sz="11200" dirty="0" err="1"/>
              <a:t>d’empêcher</a:t>
            </a:r>
            <a:r>
              <a:rPr lang="nl-BE" sz="11200" dirty="0"/>
              <a:t> </a:t>
            </a:r>
            <a:r>
              <a:rPr lang="nl-BE" sz="11200" dirty="0" err="1"/>
              <a:t>un</a:t>
            </a:r>
            <a:r>
              <a:rPr lang="nl-BE" sz="11200" dirty="0"/>
              <a:t> </a:t>
            </a:r>
            <a:r>
              <a:rPr lang="nl-BE" sz="11200" dirty="0" err="1"/>
              <a:t>délit</a:t>
            </a:r>
            <a:r>
              <a:rPr lang="nl-BE" sz="11200" dirty="0"/>
              <a:t> de se </a:t>
            </a:r>
            <a:r>
              <a:rPr lang="nl-BE" sz="11200" dirty="0" err="1"/>
              <a:t>commettre</a:t>
            </a:r>
            <a:r>
              <a:rPr lang="nl-BE" sz="11200" dirty="0"/>
              <a:t>, </a:t>
            </a:r>
            <a:r>
              <a:rPr lang="nl-BE" sz="11200" dirty="0" err="1"/>
              <a:t>donc</a:t>
            </a:r>
            <a:r>
              <a:rPr lang="nl-BE" sz="11200" dirty="0"/>
              <a:t> </a:t>
            </a:r>
            <a:r>
              <a:rPr lang="nl-BE" sz="11200" dirty="0" err="1"/>
              <a:t>d’éviter</a:t>
            </a:r>
            <a:r>
              <a:rPr lang="nl-BE" sz="11200" dirty="0"/>
              <a:t> que des </a:t>
            </a:r>
            <a:r>
              <a:rPr lang="nl-BE" sz="11200" dirty="0" err="1"/>
              <a:t>habitants</a:t>
            </a:r>
            <a:r>
              <a:rPr lang="nl-BE" sz="11200" dirty="0"/>
              <a:t> en </a:t>
            </a:r>
            <a:r>
              <a:rPr lang="nl-BE" sz="11200" dirty="0" err="1"/>
              <a:t>soient</a:t>
            </a:r>
            <a:r>
              <a:rPr lang="nl-BE" sz="11200" dirty="0"/>
              <a:t> </a:t>
            </a:r>
            <a:r>
              <a:rPr lang="nl-BE" sz="11200" dirty="0" err="1"/>
              <a:t>victimes</a:t>
            </a:r>
            <a:endParaRPr lang="nl-BE" sz="11200" dirty="0"/>
          </a:p>
          <a:p>
            <a:pPr lvl="2"/>
            <a:endParaRPr lang="nl-BE" sz="11200" dirty="0"/>
          </a:p>
          <a:p>
            <a:pPr lvl="2"/>
            <a:r>
              <a:rPr lang="nl-BE" sz="11200" dirty="0" err="1"/>
              <a:t>Déclaration</a:t>
            </a:r>
            <a:r>
              <a:rPr lang="nl-BE" sz="11200" dirty="0"/>
              <a:t> des </a:t>
            </a:r>
            <a:r>
              <a:rPr lang="nl-BE" sz="11200" dirty="0" err="1"/>
              <a:t>faits</a:t>
            </a:r>
            <a:r>
              <a:rPr lang="nl-BE" sz="11200" dirty="0"/>
              <a:t> </a:t>
            </a:r>
            <a:r>
              <a:rPr lang="nl-BE" sz="11200" dirty="0" err="1"/>
              <a:t>délictuels</a:t>
            </a:r>
            <a:r>
              <a:rPr lang="nl-BE" sz="11200" dirty="0"/>
              <a:t> </a:t>
            </a:r>
            <a:r>
              <a:rPr lang="nl-BE" sz="11200" dirty="0" err="1"/>
              <a:t>dont</a:t>
            </a:r>
            <a:r>
              <a:rPr lang="nl-BE" sz="11200" dirty="0"/>
              <a:t> on </a:t>
            </a:r>
            <a:r>
              <a:rPr lang="nl-BE" sz="11200" dirty="0" err="1"/>
              <a:t>est</a:t>
            </a:r>
            <a:r>
              <a:rPr lang="nl-BE" sz="11200" dirty="0"/>
              <a:t> </a:t>
            </a:r>
            <a:r>
              <a:rPr lang="nl-BE" sz="11200" dirty="0" err="1"/>
              <a:t>témoin</a:t>
            </a:r>
            <a:r>
              <a:rPr lang="nl-BE" sz="11200" dirty="0"/>
              <a:t> </a:t>
            </a:r>
            <a:r>
              <a:rPr lang="nl-BE" sz="11200" dirty="0" err="1"/>
              <a:t>ou</a:t>
            </a:r>
            <a:r>
              <a:rPr lang="nl-BE" sz="11200" dirty="0"/>
              <a:t> </a:t>
            </a:r>
            <a:r>
              <a:rPr lang="nl-BE" sz="11200" dirty="0" err="1"/>
              <a:t>victime</a:t>
            </a:r>
            <a:r>
              <a:rPr lang="nl-BE" sz="11200" dirty="0"/>
              <a:t> : si la </a:t>
            </a:r>
            <a:r>
              <a:rPr lang="nl-BE" sz="11200" dirty="0" err="1"/>
              <a:t>police</a:t>
            </a:r>
            <a:r>
              <a:rPr lang="nl-BE" sz="11200" dirty="0"/>
              <a:t> </a:t>
            </a:r>
            <a:r>
              <a:rPr lang="nl-BE" sz="11200" dirty="0" err="1"/>
              <a:t>reste</a:t>
            </a:r>
            <a:r>
              <a:rPr lang="nl-BE" sz="11200" dirty="0"/>
              <a:t> dans </a:t>
            </a:r>
            <a:r>
              <a:rPr lang="nl-BE" sz="11200" dirty="0" err="1"/>
              <a:t>l’ignorance</a:t>
            </a:r>
            <a:r>
              <a:rPr lang="nl-BE" sz="11200" dirty="0"/>
              <a:t> de </a:t>
            </a:r>
            <a:r>
              <a:rPr lang="nl-BE" sz="11200" dirty="0" err="1"/>
              <a:t>faits</a:t>
            </a:r>
            <a:r>
              <a:rPr lang="nl-BE" sz="11200" dirty="0"/>
              <a:t> </a:t>
            </a:r>
            <a:r>
              <a:rPr lang="nl-BE" sz="11200" dirty="0" err="1"/>
              <a:t>commis</a:t>
            </a:r>
            <a:r>
              <a:rPr lang="nl-BE" sz="11200" dirty="0"/>
              <a:t>, elle ne peut adapter </a:t>
            </a:r>
            <a:r>
              <a:rPr lang="nl-BE" sz="11200" dirty="0" err="1"/>
              <a:t>son</a:t>
            </a:r>
            <a:r>
              <a:rPr lang="nl-BE" sz="11200" dirty="0"/>
              <a:t> action  en </a:t>
            </a:r>
            <a:r>
              <a:rPr lang="nl-BE" sz="11200" dirty="0" err="1"/>
              <a:t>conséquence</a:t>
            </a:r>
            <a:endParaRPr lang="nl-BE" sz="11200" dirty="0"/>
          </a:p>
          <a:p>
            <a:pPr lvl="7"/>
            <a:endParaRPr lang="nl-BE" sz="11200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marL="3200400" lvl="7" indent="0">
              <a:buNone/>
            </a:pPr>
            <a:endParaRPr lang="nl-BE" dirty="0"/>
          </a:p>
          <a:p>
            <a:pPr marL="3200400" lvl="7" indent="0">
              <a:buNone/>
            </a:pPr>
            <a:endParaRPr lang="nl-BE" dirty="0"/>
          </a:p>
          <a:p>
            <a:pPr marL="3200400" lvl="7" indent="0">
              <a:buNone/>
            </a:pPr>
            <a:r>
              <a:rPr lang="nl-BE" dirty="0"/>
              <a:t>							</a:t>
            </a:r>
          </a:p>
        </p:txBody>
      </p:sp>
      <p:sp>
        <p:nvSpPr>
          <p:cNvPr id="3" name="Pijl: rechts 2"/>
          <p:cNvSpPr/>
          <p:nvPr/>
        </p:nvSpPr>
        <p:spPr>
          <a:xfrm>
            <a:off x="7077808" y="1002323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Pijl: rechts 3"/>
          <p:cNvSpPr/>
          <p:nvPr/>
        </p:nvSpPr>
        <p:spPr>
          <a:xfrm>
            <a:off x="7877671" y="162561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484ECE4-828C-4DD4-AE71-73CA166CF40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248" y="572022"/>
            <a:ext cx="933451" cy="78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C0730A5-6508-45D1-AB65-89115099E48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178929" y="572023"/>
            <a:ext cx="2779570" cy="78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5">
            <a:extLst>
              <a:ext uri="{FF2B5EF4-FFF2-40B4-BE49-F238E27FC236}">
                <a16:creationId xmlns:a16="http://schemas.microsoft.com/office/drawing/2014/main" id="{5032C25B-0C61-49ED-9D7A-C17D6622B5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314325"/>
            <a:ext cx="2381250" cy="8080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675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53"/>
    </mc:Choice>
    <mc:Fallback xmlns="">
      <p:transition spd="slow" advTm="132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4188" y="1403869"/>
            <a:ext cx="10515600" cy="709531"/>
          </a:xfrm>
        </p:spPr>
        <p:txBody>
          <a:bodyPr>
            <a:normAutofit/>
          </a:bodyPr>
          <a:lstStyle/>
          <a:p>
            <a:r>
              <a:rPr lang="nl-BE" sz="3600" b="1" dirty="0">
                <a:solidFill>
                  <a:srgbClr val="FF3300"/>
                </a:solidFill>
              </a:rPr>
              <a:t>COMMUNICATION DES MEMBRES DU PLP             POLICE 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2381806"/>
            <a:ext cx="10515600" cy="4129829"/>
          </a:xfrm>
        </p:spPr>
        <p:txBody>
          <a:bodyPr>
            <a:normAutofit fontScale="25000" lnSpcReduction="20000"/>
          </a:bodyPr>
          <a:lstStyle/>
          <a:p>
            <a:pPr lvl="1"/>
            <a:r>
              <a:rPr lang="nl-BE" sz="11200" b="1" dirty="0"/>
              <a:t>Transmission directe et </a:t>
            </a:r>
            <a:r>
              <a:rPr lang="nl-BE" sz="11200" b="1" dirty="0" err="1"/>
              <a:t>immédiate</a:t>
            </a:r>
            <a:r>
              <a:rPr lang="nl-BE" sz="11200" b="1" dirty="0"/>
              <a:t> des </a:t>
            </a:r>
            <a:r>
              <a:rPr lang="nl-BE" sz="11200" b="1" dirty="0" err="1"/>
              <a:t>informations</a:t>
            </a:r>
            <a:r>
              <a:rPr lang="nl-BE" sz="11200" b="1" dirty="0"/>
              <a:t> recueillies</a:t>
            </a:r>
          </a:p>
          <a:p>
            <a:pPr lvl="2"/>
            <a:endParaRPr lang="nl-BE" dirty="0"/>
          </a:p>
          <a:p>
            <a:pPr lvl="2"/>
            <a:endParaRPr lang="nl-BE" dirty="0"/>
          </a:p>
          <a:p>
            <a:pPr lvl="2"/>
            <a:endParaRPr lang="nl-BE" dirty="0"/>
          </a:p>
          <a:p>
            <a:pPr lvl="2"/>
            <a:r>
              <a:rPr lang="nl-BE" sz="9600" dirty="0" err="1"/>
              <a:t>Toujours</a:t>
            </a:r>
            <a:r>
              <a:rPr lang="nl-BE" sz="9600" dirty="0"/>
              <a:t> </a:t>
            </a:r>
            <a:r>
              <a:rPr lang="nl-BE" sz="9600" dirty="0" err="1"/>
              <a:t>envoyer</a:t>
            </a:r>
            <a:r>
              <a:rPr lang="nl-BE" sz="9600" dirty="0"/>
              <a:t> les </a:t>
            </a:r>
            <a:r>
              <a:rPr lang="nl-BE" sz="9600" dirty="0" err="1"/>
              <a:t>informations</a:t>
            </a:r>
            <a:r>
              <a:rPr lang="nl-BE" sz="9600" dirty="0"/>
              <a:t> </a:t>
            </a:r>
            <a:r>
              <a:rPr lang="nl-BE" sz="9600" b="1" dirty="0" err="1"/>
              <a:t>directement</a:t>
            </a:r>
            <a:r>
              <a:rPr lang="nl-BE" sz="9600" b="1" dirty="0"/>
              <a:t> à la </a:t>
            </a:r>
            <a:r>
              <a:rPr lang="nl-BE" sz="9600" b="1" dirty="0" err="1"/>
              <a:t>police</a:t>
            </a:r>
            <a:r>
              <a:rPr lang="nl-BE" sz="9600" dirty="0"/>
              <a:t>, de </a:t>
            </a:r>
            <a:r>
              <a:rPr lang="nl-BE" sz="9600" dirty="0" err="1"/>
              <a:t>préférence</a:t>
            </a:r>
            <a:r>
              <a:rPr lang="nl-BE" sz="9600" dirty="0"/>
              <a:t> via </a:t>
            </a:r>
            <a:r>
              <a:rPr lang="nl-BE" sz="9600" dirty="0" err="1"/>
              <a:t>le</a:t>
            </a:r>
            <a:r>
              <a:rPr lang="nl-BE" sz="9600" dirty="0"/>
              <a:t> numéro de </a:t>
            </a:r>
          </a:p>
          <a:p>
            <a:pPr marL="914400" lvl="2" indent="0">
              <a:buNone/>
            </a:pPr>
            <a:r>
              <a:rPr lang="nl-BE" sz="9600" dirty="0"/>
              <a:t>	</a:t>
            </a:r>
            <a:r>
              <a:rPr lang="nl-BE" sz="9600" dirty="0" err="1"/>
              <a:t>téléphone</a:t>
            </a:r>
            <a:r>
              <a:rPr lang="nl-BE" sz="9600" dirty="0"/>
              <a:t> </a:t>
            </a:r>
            <a:r>
              <a:rPr lang="nl-BE" sz="9600" b="1" dirty="0"/>
              <a:t>101</a:t>
            </a:r>
            <a:r>
              <a:rPr lang="nl-BE" sz="9600" dirty="0"/>
              <a:t>, et </a:t>
            </a:r>
            <a:r>
              <a:rPr lang="nl-BE" sz="9600" b="1" u="sng" dirty="0"/>
              <a:t>PAS</a:t>
            </a:r>
            <a:r>
              <a:rPr lang="nl-BE" sz="9600" u="sng" dirty="0"/>
              <a:t> via </a:t>
            </a:r>
            <a:r>
              <a:rPr lang="nl-BE" sz="9600" u="sng" dirty="0" err="1"/>
              <a:t>le</a:t>
            </a:r>
            <a:r>
              <a:rPr lang="nl-BE" sz="9600" u="sng" dirty="0"/>
              <a:t> </a:t>
            </a:r>
            <a:r>
              <a:rPr lang="nl-BE" sz="9600" u="sng" dirty="0" err="1"/>
              <a:t>coordinateur</a:t>
            </a:r>
            <a:endParaRPr lang="nl-BE" sz="9600" u="sng" dirty="0"/>
          </a:p>
          <a:p>
            <a:pPr marL="914400" lvl="2" indent="0">
              <a:buNone/>
            </a:pPr>
            <a:endParaRPr lang="nl-BE" sz="3300" dirty="0"/>
          </a:p>
          <a:p>
            <a:pPr lvl="2"/>
            <a:endParaRPr lang="nl-BE" sz="3300" dirty="0"/>
          </a:p>
          <a:p>
            <a:pPr lvl="2"/>
            <a:endParaRPr lang="nl-BE" sz="3300" dirty="0"/>
          </a:p>
          <a:p>
            <a:pPr lvl="2"/>
            <a:endParaRPr lang="nl-BE" sz="3300" dirty="0"/>
          </a:p>
          <a:p>
            <a:pPr lvl="2"/>
            <a:endParaRPr lang="nl-BE" sz="3300" dirty="0"/>
          </a:p>
          <a:p>
            <a:pPr lvl="2"/>
            <a:endParaRPr lang="nl-BE" sz="3300" dirty="0"/>
          </a:p>
          <a:p>
            <a:pPr lvl="2"/>
            <a:endParaRPr lang="nl-BE" sz="3300" dirty="0"/>
          </a:p>
          <a:p>
            <a:pPr lvl="2"/>
            <a:endParaRPr lang="nl-BE" sz="3300" dirty="0"/>
          </a:p>
          <a:p>
            <a:pPr lvl="2"/>
            <a:endParaRPr lang="nl-BE" sz="3300" dirty="0"/>
          </a:p>
          <a:p>
            <a:pPr lvl="2"/>
            <a:endParaRPr lang="nl-BE" sz="3300" dirty="0"/>
          </a:p>
          <a:p>
            <a:pPr lvl="2"/>
            <a:endParaRPr lang="nl-BE" sz="3300" dirty="0"/>
          </a:p>
          <a:p>
            <a:pPr lvl="2"/>
            <a:endParaRPr lang="nl-BE" sz="3300" dirty="0"/>
          </a:p>
          <a:p>
            <a:pPr lvl="2"/>
            <a:endParaRPr lang="nl-BE" sz="3300" dirty="0"/>
          </a:p>
          <a:p>
            <a:pPr lvl="2"/>
            <a:r>
              <a:rPr lang="nl-BE" sz="9600" dirty="0" err="1"/>
              <a:t>L’information</a:t>
            </a:r>
            <a:r>
              <a:rPr lang="nl-BE" sz="9600" dirty="0"/>
              <a:t> </a:t>
            </a:r>
            <a:r>
              <a:rPr lang="nl-BE" sz="9600" dirty="0" err="1"/>
              <a:t>doit</a:t>
            </a:r>
            <a:r>
              <a:rPr lang="nl-BE" sz="9600" dirty="0"/>
              <a:t> </a:t>
            </a:r>
            <a:r>
              <a:rPr lang="nl-BE" sz="9600" dirty="0" err="1"/>
              <a:t>être</a:t>
            </a:r>
            <a:r>
              <a:rPr lang="nl-BE" sz="9600" dirty="0"/>
              <a:t> transmise </a:t>
            </a:r>
            <a:r>
              <a:rPr lang="nl-BE" sz="9600" b="1" dirty="0" err="1"/>
              <a:t>immédiatement</a:t>
            </a:r>
            <a:r>
              <a:rPr lang="nl-BE" sz="9600" dirty="0"/>
              <a:t> </a:t>
            </a:r>
            <a:r>
              <a:rPr lang="nl-BE" sz="9600" dirty="0" err="1"/>
              <a:t>après</a:t>
            </a:r>
            <a:r>
              <a:rPr lang="nl-BE" sz="9600" dirty="0"/>
              <a:t> </a:t>
            </a:r>
            <a:r>
              <a:rPr lang="nl-BE" sz="9600" dirty="0" err="1"/>
              <a:t>qu’elle</a:t>
            </a:r>
            <a:r>
              <a:rPr lang="nl-BE" sz="9600" dirty="0"/>
              <a:t> </a:t>
            </a:r>
            <a:r>
              <a:rPr lang="nl-BE" sz="9600" dirty="0" err="1"/>
              <a:t>ait</a:t>
            </a:r>
            <a:r>
              <a:rPr lang="nl-BE" sz="9600" dirty="0"/>
              <a:t> </a:t>
            </a:r>
            <a:r>
              <a:rPr lang="nl-BE" sz="9600" dirty="0" err="1"/>
              <a:t>été</a:t>
            </a:r>
            <a:r>
              <a:rPr lang="nl-BE" sz="9600" dirty="0"/>
              <a:t> </a:t>
            </a:r>
            <a:r>
              <a:rPr lang="nl-BE" sz="9600" dirty="0" err="1"/>
              <a:t>recueillie</a:t>
            </a:r>
            <a:endParaRPr lang="nl-BE" sz="9600" dirty="0"/>
          </a:p>
          <a:p>
            <a:pPr lvl="7"/>
            <a:endParaRPr lang="nl-BE" sz="7200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marL="3200400" lvl="7" indent="0">
              <a:buNone/>
            </a:pPr>
            <a:endParaRPr lang="nl-BE" dirty="0"/>
          </a:p>
          <a:p>
            <a:pPr marL="3200400" lvl="7" indent="0">
              <a:buNone/>
            </a:pPr>
            <a:endParaRPr lang="nl-BE" dirty="0"/>
          </a:p>
          <a:p>
            <a:pPr marL="3200400" lvl="7" indent="0">
              <a:buNone/>
            </a:pPr>
            <a:r>
              <a:rPr lang="nl-BE" dirty="0"/>
              <a:t>							</a:t>
            </a:r>
          </a:p>
        </p:txBody>
      </p:sp>
      <p:sp>
        <p:nvSpPr>
          <p:cNvPr id="8" name="Pijl: rechts 7"/>
          <p:cNvSpPr/>
          <p:nvPr/>
        </p:nvSpPr>
        <p:spPr>
          <a:xfrm>
            <a:off x="8678595" y="151631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684" y="3706108"/>
            <a:ext cx="3332578" cy="205369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99B8FF9-0CD2-409A-845C-9E0AAA01D8F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263771" y="596701"/>
            <a:ext cx="2779570" cy="78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2FFD5AD-EB39-4172-8A49-84DFAB383F6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248" y="572022"/>
            <a:ext cx="933451" cy="78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fbeelding 5">
            <a:extLst>
              <a:ext uri="{FF2B5EF4-FFF2-40B4-BE49-F238E27FC236}">
                <a16:creationId xmlns:a16="http://schemas.microsoft.com/office/drawing/2014/main" id="{CA79F0C6-553E-49F1-9B40-48027EEB9D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314325"/>
            <a:ext cx="2381250" cy="8080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502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47"/>
    </mc:Choice>
    <mc:Fallback xmlns="">
      <p:transition spd="slow" advTm="116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41895" y="1326838"/>
            <a:ext cx="10515600" cy="729056"/>
          </a:xfrm>
        </p:spPr>
        <p:txBody>
          <a:bodyPr>
            <a:normAutofit/>
          </a:bodyPr>
          <a:lstStyle/>
          <a:p>
            <a:r>
              <a:rPr lang="nl-BE" sz="3600" b="1" dirty="0">
                <a:solidFill>
                  <a:srgbClr val="FF3300"/>
                </a:solidFill>
              </a:rPr>
              <a:t>COMMUNICATION DES MEMBRES DU PLP             POLICE 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762786" y="2551488"/>
            <a:ext cx="10515600" cy="4306511"/>
          </a:xfrm>
        </p:spPr>
        <p:txBody>
          <a:bodyPr>
            <a:normAutofit fontScale="25000" lnSpcReduction="20000"/>
          </a:bodyPr>
          <a:lstStyle/>
          <a:p>
            <a:pPr lvl="1"/>
            <a:endParaRPr lang="nl-BE" sz="5100" b="1" dirty="0"/>
          </a:p>
          <a:p>
            <a:pPr lvl="1"/>
            <a:endParaRPr lang="nl-BE" sz="5100" b="1" dirty="0"/>
          </a:p>
          <a:p>
            <a:pPr lvl="1"/>
            <a:r>
              <a:rPr lang="nl-BE" sz="12800" b="1" dirty="0" err="1"/>
              <a:t>Réagir</a:t>
            </a:r>
            <a:r>
              <a:rPr lang="nl-BE" sz="12800" b="1" dirty="0"/>
              <a:t> de </a:t>
            </a:r>
            <a:r>
              <a:rPr lang="nl-BE" sz="12800" b="1" dirty="0" err="1"/>
              <a:t>façon</a:t>
            </a:r>
            <a:r>
              <a:rPr lang="nl-BE" sz="12800" b="1" dirty="0"/>
              <a:t> adéquate à </a:t>
            </a:r>
            <a:r>
              <a:rPr lang="nl-BE" sz="12800" b="1" dirty="0" err="1"/>
              <a:t>un</a:t>
            </a:r>
            <a:r>
              <a:rPr lang="nl-BE" sz="12800" b="1" dirty="0"/>
              <a:t> appel reçu dans </a:t>
            </a:r>
            <a:r>
              <a:rPr lang="nl-BE" sz="12800" b="1" dirty="0" err="1"/>
              <a:t>le</a:t>
            </a:r>
            <a:r>
              <a:rPr lang="nl-BE" sz="12800" b="1" dirty="0"/>
              <a:t> </a:t>
            </a:r>
            <a:r>
              <a:rPr lang="nl-BE" sz="12800" b="1" dirty="0" err="1"/>
              <a:t>cadre</a:t>
            </a:r>
            <a:r>
              <a:rPr lang="nl-BE" sz="12800" b="1" dirty="0"/>
              <a:t> du PLP</a:t>
            </a:r>
            <a:endParaRPr lang="nl-BE" sz="12800" dirty="0"/>
          </a:p>
          <a:p>
            <a:pPr lvl="2"/>
            <a:endParaRPr lang="nl-BE" sz="12800" dirty="0"/>
          </a:p>
          <a:p>
            <a:pPr lvl="2"/>
            <a:r>
              <a:rPr lang="nl-BE" sz="12800" dirty="0" err="1"/>
              <a:t>Réagir</a:t>
            </a:r>
            <a:r>
              <a:rPr lang="nl-BE" sz="12800" dirty="0"/>
              <a:t> </a:t>
            </a:r>
            <a:r>
              <a:rPr lang="nl-BE" sz="12800" dirty="0" err="1"/>
              <a:t>aux</a:t>
            </a:r>
            <a:r>
              <a:rPr lang="nl-BE" sz="12800" dirty="0"/>
              <a:t> appels de </a:t>
            </a:r>
            <a:r>
              <a:rPr lang="nl-BE" sz="12800" dirty="0" err="1"/>
              <a:t>manière</a:t>
            </a:r>
            <a:r>
              <a:rPr lang="nl-BE" sz="12800" dirty="0"/>
              <a:t> </a:t>
            </a:r>
            <a:r>
              <a:rPr lang="nl-BE" sz="12800" dirty="0" err="1"/>
              <a:t>efficace</a:t>
            </a:r>
            <a:r>
              <a:rPr lang="nl-BE" sz="12800" dirty="0"/>
              <a:t> et légale</a:t>
            </a:r>
          </a:p>
          <a:p>
            <a:pPr marL="914400" lvl="2" indent="0">
              <a:buNone/>
            </a:pPr>
            <a:endParaRPr lang="nl-BE" sz="12800" dirty="0"/>
          </a:p>
          <a:p>
            <a:pPr lvl="2"/>
            <a:r>
              <a:rPr lang="nl-BE" sz="12800" dirty="0" err="1"/>
              <a:t>Appliquer</a:t>
            </a:r>
            <a:r>
              <a:rPr lang="nl-BE" sz="12800" dirty="0"/>
              <a:t> </a:t>
            </a:r>
            <a:r>
              <a:rPr lang="nl-BE" sz="12800" dirty="0" err="1"/>
              <a:t>systématiquement</a:t>
            </a:r>
            <a:r>
              <a:rPr lang="nl-BE" sz="12800" dirty="0"/>
              <a:t> les </a:t>
            </a:r>
            <a:r>
              <a:rPr lang="nl-BE" sz="12800" dirty="0" err="1"/>
              <a:t>mesures</a:t>
            </a:r>
            <a:r>
              <a:rPr lang="nl-BE" sz="12800" dirty="0"/>
              <a:t> </a:t>
            </a:r>
            <a:r>
              <a:rPr lang="nl-BE" sz="12800" dirty="0" err="1"/>
              <a:t>proposées</a:t>
            </a:r>
            <a:endParaRPr lang="nl-BE" sz="12800" dirty="0"/>
          </a:p>
          <a:p>
            <a:pPr lvl="2"/>
            <a:endParaRPr lang="nl-BE" sz="12800" dirty="0"/>
          </a:p>
          <a:p>
            <a:pPr lvl="2"/>
            <a:r>
              <a:rPr lang="nl-BE" sz="12800" dirty="0" err="1"/>
              <a:t>Réagir</a:t>
            </a:r>
            <a:r>
              <a:rPr lang="nl-BE" sz="12800" dirty="0"/>
              <a:t> </a:t>
            </a:r>
            <a:r>
              <a:rPr lang="nl-BE" sz="12800" dirty="0" err="1"/>
              <a:t>immédiatement</a:t>
            </a:r>
            <a:r>
              <a:rPr lang="nl-BE" sz="12800" dirty="0"/>
              <a:t> suite à des </a:t>
            </a:r>
            <a:r>
              <a:rPr lang="nl-BE" sz="12800" dirty="0" err="1"/>
              <a:t>faits</a:t>
            </a:r>
            <a:r>
              <a:rPr lang="nl-BE" sz="12800" dirty="0"/>
              <a:t> </a:t>
            </a:r>
            <a:r>
              <a:rPr lang="nl-BE" sz="12800" dirty="0" err="1"/>
              <a:t>délictuels</a:t>
            </a:r>
            <a:r>
              <a:rPr lang="nl-BE" sz="12800" dirty="0"/>
              <a:t> </a:t>
            </a:r>
            <a:r>
              <a:rPr lang="nl-BE" sz="12800" dirty="0" err="1"/>
              <a:t>ou</a:t>
            </a:r>
            <a:r>
              <a:rPr lang="nl-BE" sz="12800" dirty="0"/>
              <a:t> </a:t>
            </a:r>
            <a:r>
              <a:rPr lang="nl-BE" sz="12800" dirty="0" err="1"/>
              <a:t>criminels</a:t>
            </a:r>
            <a:endParaRPr lang="nl-BE" sz="12800" dirty="0"/>
          </a:p>
          <a:p>
            <a:pPr lvl="7"/>
            <a:endParaRPr lang="nl-BE" sz="2100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marL="3200400" lvl="7" indent="0">
              <a:buNone/>
            </a:pPr>
            <a:endParaRPr lang="nl-BE" dirty="0"/>
          </a:p>
          <a:p>
            <a:pPr marL="3200400" lvl="7" indent="0">
              <a:buNone/>
            </a:pPr>
            <a:endParaRPr lang="nl-BE" dirty="0"/>
          </a:p>
          <a:p>
            <a:pPr marL="3200400" lvl="7" indent="0">
              <a:buNone/>
            </a:pPr>
            <a:r>
              <a:rPr lang="nl-BE" dirty="0"/>
              <a:t>							</a:t>
            </a:r>
          </a:p>
        </p:txBody>
      </p:sp>
      <p:sp>
        <p:nvSpPr>
          <p:cNvPr id="8" name="Pijl: rechts 7"/>
          <p:cNvSpPr/>
          <p:nvPr/>
        </p:nvSpPr>
        <p:spPr>
          <a:xfrm>
            <a:off x="8724327" y="14490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2FC2F94-3190-407C-A8C5-6468F29059D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263771" y="596701"/>
            <a:ext cx="2779570" cy="78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A8D2E72-184D-4260-801B-0F4F7165454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248" y="572022"/>
            <a:ext cx="933451" cy="78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5">
            <a:extLst>
              <a:ext uri="{FF2B5EF4-FFF2-40B4-BE49-F238E27FC236}">
                <a16:creationId xmlns:a16="http://schemas.microsoft.com/office/drawing/2014/main" id="{6C33E336-08DE-4800-B3D5-AF684F4ECF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314325"/>
            <a:ext cx="2381250" cy="8080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311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99"/>
    </mc:Choice>
    <mc:Fallback xmlns="">
      <p:transition spd="slow" advTm="101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448201"/>
            <a:ext cx="10515600" cy="1325563"/>
          </a:xfrm>
        </p:spPr>
        <p:txBody>
          <a:bodyPr/>
          <a:lstStyle/>
          <a:p>
            <a:pPr algn="ctr"/>
            <a:r>
              <a:rPr lang="nl-BE" b="1" dirty="0">
                <a:solidFill>
                  <a:srgbClr val="FF3300"/>
                </a:solidFill>
              </a:rPr>
              <a:t>Principes de base</a:t>
            </a:r>
            <a:br>
              <a:rPr lang="nl-BE" dirty="0"/>
            </a:br>
            <a:r>
              <a:rPr lang="nl-BE" sz="2000" dirty="0" err="1"/>
              <a:t>cfr</a:t>
            </a:r>
            <a:r>
              <a:rPr lang="nl-BE" sz="2000" dirty="0"/>
              <a:t> Circulaire </a:t>
            </a:r>
            <a:r>
              <a:rPr lang="nl-BE" sz="2000" dirty="0" err="1"/>
              <a:t>ministérielle</a:t>
            </a:r>
            <a:r>
              <a:rPr lang="nl-BE" sz="2000" dirty="0"/>
              <a:t> du 19 </a:t>
            </a:r>
            <a:r>
              <a:rPr lang="nl-BE" sz="2000" dirty="0" err="1"/>
              <a:t>février</a:t>
            </a:r>
            <a:r>
              <a:rPr lang="nl-BE" sz="2000" dirty="0"/>
              <a:t> 2019</a:t>
            </a:r>
            <a:r>
              <a:rPr lang="nl-BE" dirty="0"/>
              <a:t>	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962488" y="2773764"/>
            <a:ext cx="10515600" cy="3877615"/>
          </a:xfrm>
        </p:spPr>
        <p:txBody>
          <a:bodyPr>
            <a:normAutofit fontScale="25000" lnSpcReduction="20000"/>
          </a:bodyPr>
          <a:lstStyle/>
          <a:p>
            <a:pPr lvl="1"/>
            <a:endParaRPr lang="nl-BE" dirty="0"/>
          </a:p>
          <a:p>
            <a:pPr lvl="1"/>
            <a:r>
              <a:rPr lang="nl-BE" sz="11200" b="1" i="1" dirty="0" err="1">
                <a:solidFill>
                  <a:srgbClr val="0070C0"/>
                </a:solidFill>
              </a:rPr>
              <a:t>Partenariat</a:t>
            </a:r>
            <a:r>
              <a:rPr lang="nl-BE" sz="11200" b="1" i="1" dirty="0">
                <a:solidFill>
                  <a:srgbClr val="0070C0"/>
                </a:solidFill>
              </a:rPr>
              <a:t> : </a:t>
            </a:r>
            <a:r>
              <a:rPr lang="nl-BE" sz="11200" dirty="0" err="1"/>
              <a:t>entr’aide</a:t>
            </a:r>
            <a:r>
              <a:rPr lang="nl-BE" sz="11200" dirty="0"/>
              <a:t> </a:t>
            </a:r>
            <a:r>
              <a:rPr lang="nl-BE" sz="11200" dirty="0" err="1"/>
              <a:t>structurée</a:t>
            </a:r>
            <a:r>
              <a:rPr lang="nl-BE" sz="11200" dirty="0"/>
              <a:t> </a:t>
            </a:r>
            <a:r>
              <a:rPr lang="nl-BE" sz="11200" dirty="0" err="1"/>
              <a:t>entre</a:t>
            </a:r>
            <a:r>
              <a:rPr lang="nl-BE" sz="11200" dirty="0"/>
              <a:t> </a:t>
            </a:r>
            <a:r>
              <a:rPr lang="nl-BE" sz="11200" dirty="0" err="1"/>
              <a:t>le</a:t>
            </a:r>
            <a:r>
              <a:rPr lang="nl-BE" sz="11200" dirty="0"/>
              <a:t> </a:t>
            </a:r>
            <a:r>
              <a:rPr lang="nl-BE" sz="11200" dirty="0" err="1"/>
              <a:t>citoyen</a:t>
            </a:r>
            <a:r>
              <a:rPr lang="nl-BE" sz="11200" dirty="0"/>
              <a:t>, la </a:t>
            </a:r>
            <a:r>
              <a:rPr lang="nl-BE" sz="11200" dirty="0" err="1"/>
              <a:t>police</a:t>
            </a:r>
            <a:r>
              <a:rPr lang="nl-BE" sz="11200" dirty="0"/>
              <a:t> et les autorités </a:t>
            </a:r>
            <a:r>
              <a:rPr lang="nl-BE" sz="11200" dirty="0" err="1"/>
              <a:t>locales</a:t>
            </a:r>
            <a:endParaRPr lang="nl-BE" sz="11200" dirty="0"/>
          </a:p>
          <a:p>
            <a:pPr marL="457200" lvl="1" indent="0">
              <a:buNone/>
            </a:pPr>
            <a:endParaRPr lang="nl-BE" sz="11200" dirty="0"/>
          </a:p>
          <a:p>
            <a:pPr lvl="1"/>
            <a:r>
              <a:rPr lang="nl-BE" sz="11200" b="1" i="1" dirty="0" err="1">
                <a:solidFill>
                  <a:srgbClr val="0070C0"/>
                </a:solidFill>
              </a:rPr>
              <a:t>local</a:t>
            </a:r>
            <a:r>
              <a:rPr lang="nl-BE" sz="11200" b="1" i="1" dirty="0">
                <a:solidFill>
                  <a:srgbClr val="0070C0"/>
                </a:solidFill>
              </a:rPr>
              <a:t> :</a:t>
            </a:r>
            <a:r>
              <a:rPr lang="nl-BE" sz="11200" dirty="0"/>
              <a:t> au sein </a:t>
            </a:r>
            <a:r>
              <a:rPr lang="nl-BE" sz="11200" dirty="0" err="1"/>
              <a:t>d’un</a:t>
            </a:r>
            <a:r>
              <a:rPr lang="nl-BE" sz="11200" dirty="0"/>
              <a:t> territoire </a:t>
            </a:r>
            <a:r>
              <a:rPr lang="nl-BE" sz="11200" dirty="0" err="1"/>
              <a:t>délimité</a:t>
            </a:r>
            <a:r>
              <a:rPr lang="nl-BE" sz="11200" dirty="0"/>
              <a:t> (PLP) au </a:t>
            </a:r>
            <a:r>
              <a:rPr lang="nl-BE" sz="11200" dirty="0" err="1"/>
              <a:t>préalable</a:t>
            </a:r>
            <a:r>
              <a:rPr lang="nl-BE" sz="11200" dirty="0"/>
              <a:t> </a:t>
            </a:r>
            <a:r>
              <a:rPr lang="nl-BE" sz="11200" dirty="0" err="1"/>
              <a:t>ou</a:t>
            </a:r>
            <a:r>
              <a:rPr lang="nl-BE" sz="11200" dirty="0"/>
              <a:t> </a:t>
            </a:r>
            <a:r>
              <a:rPr lang="nl-BE" sz="11200" dirty="0" err="1"/>
              <a:t>d’un</a:t>
            </a:r>
            <a:r>
              <a:rPr lang="nl-BE" sz="11200" dirty="0"/>
              <a:t> </a:t>
            </a:r>
            <a:r>
              <a:rPr lang="nl-BE" sz="11200" dirty="0" err="1"/>
              <a:t>groupement</a:t>
            </a:r>
            <a:r>
              <a:rPr lang="nl-BE" sz="11200" dirty="0"/>
              <a:t> </a:t>
            </a:r>
            <a:r>
              <a:rPr lang="nl-BE" sz="11200" dirty="0" err="1"/>
              <a:t>professionnel</a:t>
            </a:r>
            <a:r>
              <a:rPr lang="nl-BE" sz="11200" dirty="0"/>
              <a:t> </a:t>
            </a:r>
            <a:r>
              <a:rPr lang="nl-BE" sz="11200" dirty="0" err="1"/>
              <a:t>déterminé</a:t>
            </a:r>
            <a:r>
              <a:rPr lang="nl-BE" sz="11200" dirty="0"/>
              <a:t>(</a:t>
            </a:r>
            <a:r>
              <a:rPr lang="nl-BE" sz="11200" i="1" dirty="0"/>
              <a:t>PLP-i)</a:t>
            </a:r>
            <a:endParaRPr lang="nl-BE" sz="11200" dirty="0"/>
          </a:p>
          <a:p>
            <a:pPr marL="457200" lvl="1" indent="0">
              <a:buNone/>
            </a:pPr>
            <a:endParaRPr lang="nl-BE" sz="11200" dirty="0"/>
          </a:p>
          <a:p>
            <a:pPr lvl="1"/>
            <a:r>
              <a:rPr lang="nl-BE" sz="11200" b="1" i="1" dirty="0">
                <a:solidFill>
                  <a:srgbClr val="0070C0"/>
                </a:solidFill>
              </a:rPr>
              <a:t>de Prévention : </a:t>
            </a:r>
            <a:r>
              <a:rPr lang="nl-BE" sz="11200" dirty="0"/>
              <a:t> </a:t>
            </a:r>
            <a:r>
              <a:rPr lang="nl-BE" sz="11200" dirty="0" err="1"/>
              <a:t>éviter</a:t>
            </a:r>
            <a:r>
              <a:rPr lang="nl-BE" sz="11200" dirty="0"/>
              <a:t>, par des </a:t>
            </a:r>
            <a:r>
              <a:rPr lang="nl-BE" sz="11200" dirty="0" err="1"/>
              <a:t>mesures</a:t>
            </a:r>
            <a:r>
              <a:rPr lang="nl-BE" sz="11200" dirty="0"/>
              <a:t> de prévention, que les citoyens </a:t>
            </a:r>
            <a:r>
              <a:rPr lang="nl-BE" sz="11200" dirty="0" err="1"/>
              <a:t>soient</a:t>
            </a:r>
            <a:r>
              <a:rPr lang="nl-BE" sz="11200" dirty="0"/>
              <a:t> </a:t>
            </a:r>
            <a:r>
              <a:rPr lang="nl-BE" sz="11200" dirty="0" err="1"/>
              <a:t>victimes</a:t>
            </a:r>
            <a:r>
              <a:rPr lang="nl-BE" sz="11200" dirty="0"/>
              <a:t> de </a:t>
            </a:r>
            <a:r>
              <a:rPr lang="nl-BE" sz="11200" dirty="0" err="1"/>
              <a:t>délits</a:t>
            </a:r>
            <a:r>
              <a:rPr lang="nl-BE" sz="11200" dirty="0"/>
              <a:t> (</a:t>
            </a:r>
            <a:r>
              <a:rPr lang="nl-BE" sz="11200" dirty="0" err="1"/>
              <a:t>cambriolages</a:t>
            </a:r>
            <a:r>
              <a:rPr lang="nl-BE" sz="11200" dirty="0"/>
              <a:t>,…)</a:t>
            </a:r>
          </a:p>
          <a:p>
            <a:pPr lvl="1"/>
            <a:endParaRPr lang="nl-BE" sz="11200" dirty="0"/>
          </a:p>
          <a:p>
            <a:pPr lvl="1"/>
            <a:r>
              <a:rPr lang="nl-BE" sz="11200" b="1" i="1" dirty="0">
                <a:solidFill>
                  <a:srgbClr val="0070C0"/>
                </a:solidFill>
              </a:rPr>
              <a:t>Communication </a:t>
            </a:r>
            <a:r>
              <a:rPr lang="nl-BE" sz="11200" b="1" i="1" dirty="0" err="1">
                <a:solidFill>
                  <a:srgbClr val="0070C0"/>
                </a:solidFill>
              </a:rPr>
              <a:t>entre</a:t>
            </a:r>
            <a:r>
              <a:rPr lang="nl-BE" sz="11200" b="1" i="1" dirty="0">
                <a:solidFill>
                  <a:srgbClr val="0070C0"/>
                </a:solidFill>
              </a:rPr>
              <a:t> les </a:t>
            </a:r>
            <a:r>
              <a:rPr lang="nl-BE" sz="11200" b="1" i="1" dirty="0" err="1">
                <a:solidFill>
                  <a:srgbClr val="0070C0"/>
                </a:solidFill>
              </a:rPr>
              <a:t>partenaires</a:t>
            </a:r>
            <a:r>
              <a:rPr lang="nl-BE" sz="11200" b="1" i="1" dirty="0">
                <a:solidFill>
                  <a:srgbClr val="0070C0"/>
                </a:solidFill>
              </a:rPr>
              <a:t> : </a:t>
            </a:r>
            <a:r>
              <a:rPr lang="nl-BE" sz="11200" dirty="0" err="1"/>
              <a:t>basée</a:t>
            </a:r>
            <a:r>
              <a:rPr lang="nl-BE" sz="11200" dirty="0"/>
              <a:t> </a:t>
            </a:r>
            <a:r>
              <a:rPr lang="nl-BE" sz="11200" dirty="0" err="1"/>
              <a:t>sur</a:t>
            </a:r>
            <a:r>
              <a:rPr lang="nl-BE" sz="11200" dirty="0"/>
              <a:t> </a:t>
            </a:r>
            <a:r>
              <a:rPr lang="nl-BE" sz="11200" dirty="0" err="1"/>
              <a:t>l’échange</a:t>
            </a:r>
            <a:r>
              <a:rPr lang="nl-BE" sz="11200" dirty="0"/>
              <a:t> </a:t>
            </a:r>
            <a:r>
              <a:rPr lang="nl-BE" sz="11200" dirty="0" err="1"/>
              <a:t>d’informations</a:t>
            </a:r>
            <a:endParaRPr lang="nl-BE" sz="6200" dirty="0"/>
          </a:p>
          <a:p>
            <a:pPr marL="457200" lvl="1" indent="0">
              <a:buNone/>
            </a:pPr>
            <a:endParaRPr lang="nl-BE" sz="6200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marL="3200400" lvl="7" indent="0">
              <a:buNone/>
            </a:pPr>
            <a:endParaRPr lang="nl-BE" dirty="0"/>
          </a:p>
          <a:p>
            <a:pPr marL="3200400" lvl="7" indent="0">
              <a:buNone/>
            </a:pPr>
            <a:endParaRPr lang="nl-BE" dirty="0"/>
          </a:p>
          <a:p>
            <a:pPr marL="3200400" lvl="7" indent="0">
              <a:buNone/>
            </a:pPr>
            <a:r>
              <a:rPr lang="nl-BE" dirty="0"/>
              <a:t>							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4A5885F-9DD8-4365-BDB3-700393E9807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196685" y="561184"/>
            <a:ext cx="2779570" cy="78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F08886B-59A1-4AEE-A35B-A24A8FE35E8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382" y="561184"/>
            <a:ext cx="933451" cy="78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909F162-D2CB-4387-BB41-354AA4F591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314325"/>
            <a:ext cx="2381250" cy="8080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771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77"/>
    </mc:Choice>
    <mc:Fallback xmlns="">
      <p:transition spd="slow" advTm="123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0747" y="1354511"/>
            <a:ext cx="10515600" cy="1179731"/>
          </a:xfrm>
        </p:spPr>
        <p:txBody>
          <a:bodyPr>
            <a:normAutofit/>
          </a:bodyPr>
          <a:lstStyle/>
          <a:p>
            <a:r>
              <a:rPr lang="nl-BE" sz="4000" b="1" dirty="0">
                <a:solidFill>
                  <a:srgbClr val="FF3300"/>
                </a:solidFill>
              </a:rPr>
              <a:t>COMMUNICATION POLICE           MEMBRES DU PLP 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580747" y="2412439"/>
            <a:ext cx="10515600" cy="4445561"/>
          </a:xfrm>
        </p:spPr>
        <p:txBody>
          <a:bodyPr>
            <a:normAutofit fontScale="25000" lnSpcReduction="20000"/>
          </a:bodyPr>
          <a:lstStyle/>
          <a:p>
            <a:pPr lvl="1"/>
            <a:r>
              <a:rPr lang="nl-BE" sz="12800" b="1" dirty="0" err="1"/>
              <a:t>Quelles</a:t>
            </a:r>
            <a:r>
              <a:rPr lang="nl-BE" sz="12800" b="1" dirty="0"/>
              <a:t> </a:t>
            </a:r>
            <a:r>
              <a:rPr lang="nl-BE" sz="12800" b="1" dirty="0" err="1"/>
              <a:t>sont</a:t>
            </a:r>
            <a:r>
              <a:rPr lang="nl-BE" sz="12800" b="1" dirty="0"/>
              <a:t> les </a:t>
            </a:r>
            <a:r>
              <a:rPr lang="nl-BE" sz="12800" b="1" dirty="0" err="1"/>
              <a:t>attentes</a:t>
            </a:r>
            <a:r>
              <a:rPr lang="nl-BE" sz="12800" b="1" dirty="0"/>
              <a:t> des </a:t>
            </a:r>
            <a:r>
              <a:rPr lang="nl-BE" sz="12800" b="1" dirty="0" err="1"/>
              <a:t>membres</a:t>
            </a:r>
            <a:r>
              <a:rPr lang="nl-BE" sz="12800" b="1" dirty="0"/>
              <a:t> du PLP ?</a:t>
            </a:r>
            <a:endParaRPr lang="nl-BE" sz="12800" dirty="0"/>
          </a:p>
          <a:p>
            <a:pPr lvl="2"/>
            <a:endParaRPr lang="nl-BE" dirty="0"/>
          </a:p>
          <a:p>
            <a:pPr lvl="2"/>
            <a:r>
              <a:rPr lang="nl-BE" sz="11200" dirty="0" err="1"/>
              <a:t>L’envoi</a:t>
            </a:r>
            <a:r>
              <a:rPr lang="nl-BE" sz="11200" dirty="0"/>
              <a:t> </a:t>
            </a:r>
            <a:r>
              <a:rPr lang="nl-BE" sz="11200" dirty="0" err="1"/>
              <a:t>d’un</a:t>
            </a:r>
            <a:r>
              <a:rPr lang="nl-BE" sz="11200" dirty="0"/>
              <a:t> </a:t>
            </a:r>
            <a:r>
              <a:rPr lang="nl-BE" sz="11200" dirty="0" err="1"/>
              <a:t>message</a:t>
            </a:r>
            <a:r>
              <a:rPr lang="nl-BE" sz="11200" dirty="0"/>
              <a:t> urgent par la </a:t>
            </a:r>
            <a:r>
              <a:rPr lang="nl-BE" sz="11200" dirty="0" err="1"/>
              <a:t>police</a:t>
            </a:r>
            <a:r>
              <a:rPr lang="nl-BE" sz="11200" dirty="0"/>
              <a:t> en </a:t>
            </a:r>
            <a:r>
              <a:rPr lang="nl-BE" sz="11200" dirty="0" err="1"/>
              <a:t>cas</a:t>
            </a:r>
            <a:r>
              <a:rPr lang="nl-BE" sz="11200" dirty="0"/>
              <a:t> </a:t>
            </a:r>
            <a:r>
              <a:rPr lang="nl-BE" sz="11200" dirty="0" err="1"/>
              <a:t>d’événement</a:t>
            </a:r>
            <a:r>
              <a:rPr lang="nl-BE" sz="11200" dirty="0"/>
              <a:t> </a:t>
            </a:r>
            <a:r>
              <a:rPr lang="nl-BE" sz="11200" dirty="0" err="1"/>
              <a:t>survenu</a:t>
            </a:r>
            <a:r>
              <a:rPr lang="nl-BE" sz="11200" dirty="0"/>
              <a:t> </a:t>
            </a:r>
            <a:r>
              <a:rPr lang="nl-BE" sz="11200" dirty="0" err="1"/>
              <a:t>sur</a:t>
            </a:r>
            <a:r>
              <a:rPr lang="nl-BE" sz="11200" dirty="0"/>
              <a:t> </a:t>
            </a:r>
            <a:r>
              <a:rPr lang="nl-BE" sz="11200" dirty="0" err="1"/>
              <a:t>le</a:t>
            </a:r>
            <a:r>
              <a:rPr lang="nl-BE" sz="11200" dirty="0"/>
              <a:t> territoire couvert par </a:t>
            </a:r>
            <a:r>
              <a:rPr lang="nl-BE" sz="11200" dirty="0" err="1"/>
              <a:t>le</a:t>
            </a:r>
            <a:r>
              <a:rPr lang="nl-BE" sz="11200" dirty="0"/>
              <a:t> PLP </a:t>
            </a:r>
            <a:r>
              <a:rPr lang="nl-BE" sz="11200" dirty="0" err="1"/>
              <a:t>ou</a:t>
            </a:r>
            <a:r>
              <a:rPr lang="nl-BE" sz="11200" dirty="0"/>
              <a:t> à </a:t>
            </a:r>
            <a:r>
              <a:rPr lang="nl-BE" sz="11200" dirty="0" err="1"/>
              <a:t>proximité</a:t>
            </a:r>
            <a:r>
              <a:rPr lang="nl-BE" sz="11200" dirty="0"/>
              <a:t> de </a:t>
            </a:r>
            <a:r>
              <a:rPr lang="nl-BE" sz="11200" dirty="0" err="1"/>
              <a:t>celui</a:t>
            </a:r>
            <a:r>
              <a:rPr lang="nl-BE" sz="11200" dirty="0"/>
              <a:t>-ci</a:t>
            </a:r>
          </a:p>
          <a:p>
            <a:pPr marL="914400" lvl="2" indent="0">
              <a:buNone/>
            </a:pPr>
            <a:endParaRPr lang="nl-BE" sz="11200" dirty="0"/>
          </a:p>
          <a:p>
            <a:pPr lvl="2"/>
            <a:r>
              <a:rPr lang="nl-BE" sz="11200" dirty="0"/>
              <a:t>La </a:t>
            </a:r>
            <a:r>
              <a:rPr lang="nl-BE" sz="11200" dirty="0" err="1"/>
              <a:t>diffusion</a:t>
            </a:r>
            <a:r>
              <a:rPr lang="nl-BE" sz="11200" dirty="0"/>
              <a:t> de </a:t>
            </a:r>
            <a:r>
              <a:rPr lang="nl-BE" sz="11200" dirty="0" err="1"/>
              <a:t>messages</a:t>
            </a:r>
            <a:r>
              <a:rPr lang="nl-BE" sz="11200" dirty="0"/>
              <a:t> non-urgents (mises en garde de routine, </a:t>
            </a:r>
            <a:r>
              <a:rPr lang="nl-BE" sz="11200" dirty="0" err="1"/>
              <a:t>conseils</a:t>
            </a:r>
            <a:r>
              <a:rPr lang="nl-BE" sz="11200" dirty="0"/>
              <a:t> de prévention, </a:t>
            </a:r>
            <a:r>
              <a:rPr lang="nl-BE" sz="11200" dirty="0" err="1"/>
              <a:t>description</a:t>
            </a:r>
            <a:r>
              <a:rPr lang="nl-BE" sz="11200" dirty="0"/>
              <a:t> de nouveaux modes </a:t>
            </a:r>
            <a:r>
              <a:rPr lang="nl-BE" sz="11200" dirty="0" err="1"/>
              <a:t>opératoires</a:t>
            </a:r>
            <a:r>
              <a:rPr lang="nl-BE" sz="11200" dirty="0"/>
              <a:t>, </a:t>
            </a:r>
            <a:r>
              <a:rPr lang="nl-BE" sz="11200" dirty="0" err="1"/>
              <a:t>propositions</a:t>
            </a:r>
            <a:r>
              <a:rPr lang="nl-BE" sz="11200" dirty="0"/>
              <a:t> </a:t>
            </a:r>
            <a:r>
              <a:rPr lang="nl-BE" sz="11200" dirty="0" err="1"/>
              <a:t>d’audits</a:t>
            </a:r>
            <a:r>
              <a:rPr lang="nl-BE" sz="11200" dirty="0"/>
              <a:t> de </a:t>
            </a:r>
            <a:r>
              <a:rPr lang="nl-BE" sz="11200" dirty="0" err="1"/>
              <a:t>sécurité</a:t>
            </a:r>
            <a:r>
              <a:rPr lang="nl-BE" sz="11200" dirty="0"/>
              <a:t>,…)</a:t>
            </a:r>
          </a:p>
          <a:p>
            <a:pPr marL="914400" lvl="2" indent="0">
              <a:buNone/>
            </a:pPr>
            <a:endParaRPr lang="nl-BE" sz="11200" dirty="0"/>
          </a:p>
          <a:p>
            <a:pPr lvl="2"/>
            <a:r>
              <a:rPr lang="nl-BE" sz="11200" dirty="0" err="1"/>
              <a:t>Un</a:t>
            </a:r>
            <a:r>
              <a:rPr lang="nl-BE" sz="11200" dirty="0"/>
              <a:t> retour </a:t>
            </a:r>
            <a:r>
              <a:rPr lang="nl-BE" sz="11200" dirty="0" err="1"/>
              <a:t>d’information</a:t>
            </a:r>
            <a:r>
              <a:rPr lang="nl-BE" sz="11200" dirty="0"/>
              <a:t> suite à des </a:t>
            </a:r>
            <a:r>
              <a:rPr lang="nl-BE" sz="11200" dirty="0" err="1"/>
              <a:t>événements</a:t>
            </a:r>
            <a:r>
              <a:rPr lang="nl-BE" sz="11200" dirty="0"/>
              <a:t> </a:t>
            </a:r>
            <a:r>
              <a:rPr lang="nl-BE" sz="11200" dirty="0" err="1"/>
              <a:t>survenus</a:t>
            </a:r>
            <a:r>
              <a:rPr lang="nl-BE" sz="11200" dirty="0"/>
              <a:t> </a:t>
            </a:r>
            <a:r>
              <a:rPr lang="nl-BE" sz="11200" dirty="0" err="1"/>
              <a:t>ou</a:t>
            </a:r>
            <a:r>
              <a:rPr lang="nl-BE" sz="11200" dirty="0"/>
              <a:t> à des </a:t>
            </a:r>
            <a:r>
              <a:rPr lang="nl-BE" sz="11200" dirty="0" err="1"/>
              <a:t>renseignements</a:t>
            </a:r>
            <a:r>
              <a:rPr lang="nl-BE" sz="11200" dirty="0"/>
              <a:t> </a:t>
            </a:r>
            <a:r>
              <a:rPr lang="nl-BE" sz="11200" dirty="0" err="1"/>
              <a:t>fournis</a:t>
            </a:r>
            <a:r>
              <a:rPr lang="nl-BE" sz="11200" dirty="0"/>
              <a:t> : la </a:t>
            </a:r>
            <a:r>
              <a:rPr lang="nl-BE" sz="11200" dirty="0" err="1"/>
              <a:t>motivation</a:t>
            </a:r>
            <a:r>
              <a:rPr lang="nl-BE" sz="11200" dirty="0"/>
              <a:t> des </a:t>
            </a:r>
            <a:r>
              <a:rPr lang="nl-BE" sz="11200" dirty="0" err="1"/>
              <a:t>membres</a:t>
            </a:r>
            <a:r>
              <a:rPr lang="nl-BE" sz="11200" dirty="0"/>
              <a:t> du PLP </a:t>
            </a:r>
            <a:r>
              <a:rPr lang="nl-BE" sz="11200" dirty="0" err="1"/>
              <a:t>est</a:t>
            </a:r>
            <a:r>
              <a:rPr lang="nl-BE" sz="11200" dirty="0"/>
              <a:t> </a:t>
            </a:r>
            <a:r>
              <a:rPr lang="nl-BE" sz="11200" dirty="0" err="1"/>
              <a:t>entretenue</a:t>
            </a:r>
            <a:r>
              <a:rPr lang="nl-BE" sz="11200" dirty="0"/>
              <a:t> par la </a:t>
            </a:r>
            <a:r>
              <a:rPr lang="nl-BE" sz="11200" dirty="0" err="1"/>
              <a:t>connaissance</a:t>
            </a:r>
            <a:r>
              <a:rPr lang="nl-BE" sz="11200" dirty="0"/>
              <a:t> de </a:t>
            </a:r>
            <a:r>
              <a:rPr lang="nl-BE" sz="11200" dirty="0" err="1"/>
              <a:t>l’utilité</a:t>
            </a:r>
            <a:r>
              <a:rPr lang="nl-BE" sz="11200" dirty="0"/>
              <a:t> de </a:t>
            </a:r>
            <a:r>
              <a:rPr lang="nl-BE" sz="11200" dirty="0" err="1"/>
              <a:t>l’existence</a:t>
            </a:r>
            <a:r>
              <a:rPr lang="nl-BE" sz="11200" dirty="0"/>
              <a:t> du PLP</a:t>
            </a:r>
          </a:p>
          <a:p>
            <a:pPr marL="457200" lvl="1" indent="0">
              <a:buNone/>
            </a:pPr>
            <a:endParaRPr lang="nl-BE" b="1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marL="3200400" lvl="7" indent="0">
              <a:buNone/>
            </a:pPr>
            <a:endParaRPr lang="nl-BE" dirty="0"/>
          </a:p>
          <a:p>
            <a:pPr marL="3200400" lvl="7" indent="0">
              <a:buNone/>
            </a:pPr>
            <a:endParaRPr lang="nl-BE" dirty="0"/>
          </a:p>
          <a:p>
            <a:pPr marL="3200400" lvl="7" indent="0">
              <a:buNone/>
            </a:pPr>
            <a:r>
              <a:rPr lang="nl-BE" dirty="0"/>
              <a:t>							</a:t>
            </a:r>
          </a:p>
        </p:txBody>
      </p:sp>
      <p:sp>
        <p:nvSpPr>
          <p:cNvPr id="8" name="Pijl: rechts 7"/>
          <p:cNvSpPr/>
          <p:nvPr/>
        </p:nvSpPr>
        <p:spPr>
          <a:xfrm>
            <a:off x="6096000" y="17020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21A408B-A6EB-4F3B-ADB1-CA18B4B1F8A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263771" y="596701"/>
            <a:ext cx="2779570" cy="78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85DA1A5-E823-4648-9173-7C558B7A67F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248" y="572022"/>
            <a:ext cx="933451" cy="78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5">
            <a:extLst>
              <a:ext uri="{FF2B5EF4-FFF2-40B4-BE49-F238E27FC236}">
                <a16:creationId xmlns:a16="http://schemas.microsoft.com/office/drawing/2014/main" id="{57B3ACAD-3B74-48B4-9ABE-234A4648A4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314325"/>
            <a:ext cx="2381250" cy="8080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815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71"/>
    </mc:Choice>
    <mc:Fallback xmlns="">
      <p:transition spd="slow" advTm="104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2386" y="1818183"/>
            <a:ext cx="10515600" cy="968745"/>
          </a:xfrm>
        </p:spPr>
        <p:txBody>
          <a:bodyPr>
            <a:normAutofit/>
          </a:bodyPr>
          <a:lstStyle/>
          <a:p>
            <a:r>
              <a:rPr lang="nl-BE" sz="4000" b="1" dirty="0">
                <a:solidFill>
                  <a:srgbClr val="FF3300"/>
                </a:solidFill>
              </a:rPr>
              <a:t>COMMUNICATION POLICE           MEMBRES DU PLP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2815778"/>
            <a:ext cx="10515600" cy="3318691"/>
          </a:xfrm>
        </p:spPr>
        <p:txBody>
          <a:bodyPr>
            <a:normAutofit fontScale="25000" lnSpcReduction="20000"/>
          </a:bodyPr>
          <a:lstStyle/>
          <a:p>
            <a:pPr lvl="1"/>
            <a:r>
              <a:rPr lang="nl-BE" sz="12300" b="1" dirty="0"/>
              <a:t>Message urgent </a:t>
            </a:r>
            <a:r>
              <a:rPr lang="nl-BE" sz="12300" b="1" dirty="0" err="1"/>
              <a:t>émis</a:t>
            </a:r>
            <a:r>
              <a:rPr lang="nl-BE" sz="12300" b="1" dirty="0"/>
              <a:t> par la </a:t>
            </a:r>
            <a:r>
              <a:rPr lang="nl-BE" sz="12300" b="1" dirty="0" err="1"/>
              <a:t>police</a:t>
            </a:r>
            <a:r>
              <a:rPr lang="nl-BE" sz="12300" b="1" dirty="0"/>
              <a:t> suite à des </a:t>
            </a:r>
            <a:r>
              <a:rPr lang="nl-BE" sz="12300" b="1" dirty="0" err="1"/>
              <a:t>événements</a:t>
            </a:r>
            <a:endParaRPr lang="nl-BE" sz="12300" b="1" dirty="0"/>
          </a:p>
          <a:p>
            <a:pPr lvl="2"/>
            <a:endParaRPr lang="nl-BE" dirty="0"/>
          </a:p>
          <a:p>
            <a:pPr lvl="2"/>
            <a:endParaRPr lang="nl-BE" dirty="0"/>
          </a:p>
          <a:p>
            <a:pPr lvl="2"/>
            <a:r>
              <a:rPr lang="nl-BE" sz="11200" dirty="0" err="1"/>
              <a:t>Lors</a:t>
            </a:r>
            <a:r>
              <a:rPr lang="nl-BE" sz="11200" dirty="0"/>
              <a:t> de </a:t>
            </a:r>
            <a:r>
              <a:rPr lang="nl-BE" sz="11200" dirty="0" err="1"/>
              <a:t>constatations</a:t>
            </a:r>
            <a:r>
              <a:rPr lang="nl-BE" sz="11200" dirty="0"/>
              <a:t> en flagrant </a:t>
            </a:r>
            <a:r>
              <a:rPr lang="nl-BE" sz="11200" dirty="0" err="1"/>
              <a:t>délit</a:t>
            </a:r>
            <a:r>
              <a:rPr lang="nl-BE" sz="11200" dirty="0"/>
              <a:t> </a:t>
            </a:r>
            <a:r>
              <a:rPr lang="nl-BE" sz="11200" dirty="0" err="1"/>
              <a:t>ou</a:t>
            </a:r>
            <a:r>
              <a:rPr lang="nl-BE" sz="11200" dirty="0"/>
              <a:t> </a:t>
            </a:r>
            <a:r>
              <a:rPr lang="nl-BE" sz="11200" dirty="0" err="1"/>
              <a:t>peu</a:t>
            </a:r>
            <a:r>
              <a:rPr lang="nl-BE" sz="11200" dirty="0"/>
              <a:t> de </a:t>
            </a:r>
            <a:r>
              <a:rPr lang="nl-BE" sz="11200" dirty="0" err="1"/>
              <a:t>temps</a:t>
            </a:r>
            <a:r>
              <a:rPr lang="nl-BE" sz="11200" dirty="0"/>
              <a:t> </a:t>
            </a:r>
            <a:r>
              <a:rPr lang="nl-BE" sz="11200" dirty="0" err="1"/>
              <a:t>après</a:t>
            </a:r>
            <a:r>
              <a:rPr lang="nl-BE" sz="11200" dirty="0"/>
              <a:t> les </a:t>
            </a:r>
            <a:r>
              <a:rPr lang="nl-BE" sz="11200" dirty="0" err="1"/>
              <a:t>faits</a:t>
            </a:r>
            <a:r>
              <a:rPr lang="nl-BE" sz="11200" dirty="0"/>
              <a:t>, la </a:t>
            </a:r>
            <a:r>
              <a:rPr lang="nl-BE" sz="11200" dirty="0" err="1"/>
              <a:t>diffusion</a:t>
            </a:r>
            <a:r>
              <a:rPr lang="nl-BE" sz="11200" dirty="0"/>
              <a:t> </a:t>
            </a:r>
            <a:r>
              <a:rPr lang="nl-BE" sz="11200" dirty="0" err="1"/>
              <a:t>d’un</a:t>
            </a:r>
            <a:r>
              <a:rPr lang="nl-BE" sz="11200" dirty="0"/>
              <a:t> </a:t>
            </a:r>
            <a:r>
              <a:rPr lang="nl-BE" sz="11200" dirty="0" err="1"/>
              <a:t>message</a:t>
            </a:r>
            <a:r>
              <a:rPr lang="nl-BE" sz="11200" dirty="0"/>
              <a:t> urgent par la </a:t>
            </a:r>
            <a:r>
              <a:rPr lang="nl-BE" sz="11200" dirty="0" err="1"/>
              <a:t>police</a:t>
            </a:r>
            <a:r>
              <a:rPr lang="nl-BE" sz="11200" dirty="0"/>
              <a:t> </a:t>
            </a:r>
            <a:r>
              <a:rPr lang="nl-BE" sz="11200" dirty="0" err="1"/>
              <a:t>est</a:t>
            </a:r>
            <a:r>
              <a:rPr lang="nl-BE" sz="11200" dirty="0"/>
              <a:t> </a:t>
            </a:r>
            <a:r>
              <a:rPr lang="nl-BE" sz="11200" dirty="0" err="1"/>
              <a:t>attendu</a:t>
            </a:r>
            <a:r>
              <a:rPr lang="nl-BE" sz="11200" dirty="0"/>
              <a:t> (par </a:t>
            </a:r>
            <a:r>
              <a:rPr lang="nl-BE" sz="11200" dirty="0" err="1"/>
              <a:t>exemple</a:t>
            </a:r>
            <a:r>
              <a:rPr lang="nl-BE" sz="11200" dirty="0"/>
              <a:t> </a:t>
            </a:r>
            <a:r>
              <a:rPr lang="nl-BE" sz="11200" dirty="0" err="1"/>
              <a:t>disparition</a:t>
            </a:r>
            <a:r>
              <a:rPr lang="nl-BE" sz="11200" dirty="0"/>
              <a:t> </a:t>
            </a:r>
            <a:r>
              <a:rPr lang="nl-BE" sz="11200" dirty="0" err="1"/>
              <a:t>d’une</a:t>
            </a:r>
            <a:r>
              <a:rPr lang="nl-BE" sz="11200" dirty="0"/>
              <a:t> </a:t>
            </a:r>
            <a:r>
              <a:rPr lang="nl-BE" sz="11200" dirty="0" err="1"/>
              <a:t>personne</a:t>
            </a:r>
            <a:r>
              <a:rPr lang="nl-BE" sz="11200" dirty="0"/>
              <a:t> </a:t>
            </a:r>
            <a:r>
              <a:rPr lang="nl-BE" sz="11200" dirty="0" err="1"/>
              <a:t>âgée</a:t>
            </a:r>
            <a:r>
              <a:rPr lang="nl-BE" sz="11200" dirty="0"/>
              <a:t> </a:t>
            </a:r>
            <a:r>
              <a:rPr lang="nl-BE" sz="11200" dirty="0" err="1"/>
              <a:t>ou</a:t>
            </a:r>
            <a:r>
              <a:rPr lang="nl-BE" sz="11200" dirty="0"/>
              <a:t> </a:t>
            </a:r>
            <a:r>
              <a:rPr lang="nl-BE" sz="11200" dirty="0" err="1"/>
              <a:t>d’un</a:t>
            </a:r>
            <a:r>
              <a:rPr lang="nl-BE" sz="11200" dirty="0"/>
              <a:t> enfant </a:t>
            </a:r>
            <a:r>
              <a:rPr lang="nl-BE" sz="11200" dirty="0" err="1"/>
              <a:t>qui</a:t>
            </a:r>
            <a:r>
              <a:rPr lang="nl-BE" sz="11200" dirty="0"/>
              <a:t> se </a:t>
            </a:r>
            <a:r>
              <a:rPr lang="nl-BE" sz="11200" dirty="0" err="1"/>
              <a:t>sont</a:t>
            </a:r>
            <a:r>
              <a:rPr lang="nl-BE" sz="11200" dirty="0"/>
              <a:t> </a:t>
            </a:r>
            <a:r>
              <a:rPr lang="nl-BE" sz="11200" dirty="0" err="1"/>
              <a:t>perdus</a:t>
            </a:r>
            <a:r>
              <a:rPr lang="nl-BE" sz="11200" dirty="0"/>
              <a:t> dans </a:t>
            </a:r>
            <a:r>
              <a:rPr lang="nl-BE" sz="11200" dirty="0" err="1"/>
              <a:t>le</a:t>
            </a:r>
            <a:r>
              <a:rPr lang="nl-BE" sz="11200" dirty="0"/>
              <a:t> </a:t>
            </a:r>
            <a:r>
              <a:rPr lang="nl-BE" sz="11200" dirty="0" err="1"/>
              <a:t>quartier</a:t>
            </a:r>
            <a:r>
              <a:rPr lang="nl-BE" sz="11200" dirty="0"/>
              <a:t>,…)</a:t>
            </a:r>
          </a:p>
          <a:p>
            <a:pPr lvl="2"/>
            <a:endParaRPr lang="nl-BE" sz="11200" dirty="0"/>
          </a:p>
          <a:p>
            <a:pPr lvl="2"/>
            <a:r>
              <a:rPr lang="nl-BE" sz="11200" dirty="0"/>
              <a:t>La </a:t>
            </a:r>
            <a:r>
              <a:rPr lang="nl-BE" sz="11200" dirty="0" err="1"/>
              <a:t>police</a:t>
            </a:r>
            <a:r>
              <a:rPr lang="nl-BE" sz="11200" dirty="0"/>
              <a:t> </a:t>
            </a:r>
            <a:r>
              <a:rPr lang="nl-BE" sz="11200" dirty="0" err="1"/>
              <a:t>envoie</a:t>
            </a:r>
            <a:r>
              <a:rPr lang="nl-BE" sz="11200" dirty="0"/>
              <a:t> </a:t>
            </a:r>
            <a:r>
              <a:rPr lang="nl-BE" sz="11200" dirty="0" err="1"/>
              <a:t>un</a:t>
            </a:r>
            <a:r>
              <a:rPr lang="nl-BE" sz="11200" dirty="0"/>
              <a:t> tel </a:t>
            </a:r>
            <a:r>
              <a:rPr lang="nl-BE" sz="11200" dirty="0" err="1"/>
              <a:t>message</a:t>
            </a:r>
            <a:r>
              <a:rPr lang="nl-BE" sz="11200" dirty="0"/>
              <a:t> par la </a:t>
            </a:r>
            <a:r>
              <a:rPr lang="nl-BE" sz="11200" dirty="0" err="1"/>
              <a:t>voie</a:t>
            </a:r>
            <a:r>
              <a:rPr lang="nl-BE" sz="11200" dirty="0"/>
              <a:t> </a:t>
            </a:r>
            <a:r>
              <a:rPr lang="nl-BE" sz="11200" dirty="0" err="1"/>
              <a:t>convenue</a:t>
            </a:r>
            <a:r>
              <a:rPr lang="nl-BE" sz="11200" dirty="0"/>
              <a:t> au </a:t>
            </a:r>
            <a:r>
              <a:rPr lang="nl-BE" sz="11200" dirty="0" err="1"/>
              <a:t>préalable</a:t>
            </a:r>
            <a:r>
              <a:rPr lang="nl-BE" sz="11200" dirty="0"/>
              <a:t> au plan de </a:t>
            </a:r>
            <a:r>
              <a:rPr lang="nl-BE" sz="11200" dirty="0" err="1"/>
              <a:t>communication</a:t>
            </a:r>
            <a:r>
              <a:rPr lang="nl-BE" sz="11200" dirty="0"/>
              <a:t> (</a:t>
            </a:r>
            <a:r>
              <a:rPr lang="nl-BE" sz="11200" dirty="0" err="1"/>
              <a:t>message</a:t>
            </a:r>
            <a:r>
              <a:rPr lang="nl-BE" sz="11200" dirty="0"/>
              <a:t> </a:t>
            </a:r>
            <a:r>
              <a:rPr lang="nl-BE" sz="11200" dirty="0" err="1"/>
              <a:t>vocal</a:t>
            </a:r>
            <a:r>
              <a:rPr lang="nl-BE" sz="11200" dirty="0"/>
              <a:t>, </a:t>
            </a:r>
            <a:r>
              <a:rPr lang="nl-BE" sz="11200" dirty="0" err="1"/>
              <a:t>text</a:t>
            </a:r>
            <a:r>
              <a:rPr lang="nl-BE" sz="11200" dirty="0"/>
              <a:t> </a:t>
            </a:r>
            <a:r>
              <a:rPr lang="nl-BE" sz="11200" dirty="0" err="1"/>
              <a:t>to</a:t>
            </a:r>
            <a:r>
              <a:rPr lang="nl-BE" sz="11200" dirty="0"/>
              <a:t> </a:t>
            </a:r>
            <a:r>
              <a:rPr lang="nl-BE" sz="11200" dirty="0" err="1"/>
              <a:t>voice</a:t>
            </a:r>
            <a:r>
              <a:rPr lang="nl-BE" sz="11200" dirty="0"/>
              <a:t>, SMS, Be-Alert,…)</a:t>
            </a:r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marL="3200400" lvl="7" indent="0">
              <a:buNone/>
            </a:pPr>
            <a:endParaRPr lang="nl-BE" dirty="0"/>
          </a:p>
          <a:p>
            <a:pPr marL="3200400" lvl="7" indent="0">
              <a:buNone/>
            </a:pPr>
            <a:endParaRPr lang="nl-BE" dirty="0"/>
          </a:p>
          <a:p>
            <a:pPr marL="3200400" lvl="7" indent="0">
              <a:buNone/>
            </a:pPr>
            <a:r>
              <a:rPr lang="nl-BE" dirty="0"/>
              <a:t>							</a:t>
            </a:r>
          </a:p>
        </p:txBody>
      </p:sp>
      <p:sp>
        <p:nvSpPr>
          <p:cNvPr id="9" name="Pijl: rechts 8"/>
          <p:cNvSpPr/>
          <p:nvPr/>
        </p:nvSpPr>
        <p:spPr>
          <a:xfrm>
            <a:off x="6521845" y="206023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3689960-62B0-4A4F-A889-0071013878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248" y="572022"/>
            <a:ext cx="933451" cy="78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94D561E-F69B-4933-BFBB-DF11318D36B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263771" y="596701"/>
            <a:ext cx="2779570" cy="78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5">
            <a:extLst>
              <a:ext uri="{FF2B5EF4-FFF2-40B4-BE49-F238E27FC236}">
                <a16:creationId xmlns:a16="http://schemas.microsoft.com/office/drawing/2014/main" id="{9C7D9653-1099-426F-9035-D1A88B7196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314325"/>
            <a:ext cx="2381250" cy="8080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515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91"/>
    </mc:Choice>
    <mc:Fallback xmlns="">
      <p:transition spd="slow" advTm="83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0651" y="1388271"/>
            <a:ext cx="10515600" cy="738895"/>
          </a:xfrm>
        </p:spPr>
        <p:txBody>
          <a:bodyPr>
            <a:normAutofit fontScale="90000"/>
          </a:bodyPr>
          <a:lstStyle/>
          <a:p>
            <a:r>
              <a:rPr lang="nl-BE" b="1" dirty="0">
                <a:solidFill>
                  <a:srgbClr val="FF3300"/>
                </a:solidFill>
              </a:rPr>
              <a:t>COMMUNICATION POLICE           MEMBRES DU PLP 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950651" y="2029226"/>
            <a:ext cx="10515600" cy="4531371"/>
          </a:xfrm>
        </p:spPr>
        <p:txBody>
          <a:bodyPr>
            <a:normAutofit fontScale="25000" lnSpcReduction="20000"/>
          </a:bodyPr>
          <a:lstStyle/>
          <a:p>
            <a:pPr lvl="1"/>
            <a:r>
              <a:rPr lang="nl-BE" sz="14400" b="1" dirty="0" err="1"/>
              <a:t>Diffusion</a:t>
            </a:r>
            <a:r>
              <a:rPr lang="nl-BE" sz="14400" b="1" dirty="0"/>
              <a:t> de </a:t>
            </a:r>
            <a:r>
              <a:rPr lang="nl-BE" sz="14400" b="1" dirty="0" err="1"/>
              <a:t>messages</a:t>
            </a:r>
            <a:r>
              <a:rPr lang="nl-BE" sz="14400" b="1" dirty="0"/>
              <a:t> non-urgents</a:t>
            </a:r>
          </a:p>
          <a:p>
            <a:pPr lvl="2"/>
            <a:r>
              <a:rPr lang="nl-BE" sz="11200" dirty="0" err="1"/>
              <a:t>Messages</a:t>
            </a:r>
            <a:r>
              <a:rPr lang="nl-BE" sz="11200" dirty="0"/>
              <a:t> de prévention (prévention </a:t>
            </a:r>
            <a:r>
              <a:rPr lang="nl-BE" sz="11200" dirty="0" err="1"/>
              <a:t>contre</a:t>
            </a:r>
            <a:r>
              <a:rPr lang="nl-BE" sz="11200" dirty="0"/>
              <a:t> les vols, jours </a:t>
            </a:r>
            <a:r>
              <a:rPr lang="nl-BE" sz="11200" dirty="0" err="1"/>
              <a:t>qui</a:t>
            </a:r>
            <a:r>
              <a:rPr lang="nl-BE" sz="11200" dirty="0"/>
              <a:t> </a:t>
            </a:r>
            <a:r>
              <a:rPr lang="nl-BE" sz="11200" dirty="0" err="1"/>
              <a:t>raccourcissent</a:t>
            </a:r>
            <a:r>
              <a:rPr lang="nl-BE" sz="11200" dirty="0"/>
              <a:t>, surveillance pendant les </a:t>
            </a:r>
            <a:r>
              <a:rPr lang="nl-BE" sz="11200" dirty="0" err="1"/>
              <a:t>vacances</a:t>
            </a:r>
            <a:r>
              <a:rPr lang="nl-BE" sz="11200" dirty="0"/>
              <a:t>, </a:t>
            </a:r>
            <a:r>
              <a:rPr lang="nl-BE" sz="11200" dirty="0" err="1"/>
              <a:t>propositions</a:t>
            </a:r>
            <a:r>
              <a:rPr lang="nl-BE" sz="11200" dirty="0"/>
              <a:t> </a:t>
            </a:r>
            <a:r>
              <a:rPr lang="nl-BE" sz="11200" dirty="0" err="1"/>
              <a:t>d’audits</a:t>
            </a:r>
            <a:r>
              <a:rPr lang="nl-BE" sz="11200" dirty="0"/>
              <a:t> de </a:t>
            </a:r>
            <a:r>
              <a:rPr lang="nl-BE" sz="11200" dirty="0" err="1"/>
              <a:t>sécurité</a:t>
            </a:r>
            <a:r>
              <a:rPr lang="nl-BE" sz="11200" dirty="0"/>
              <a:t>,…)</a:t>
            </a:r>
          </a:p>
          <a:p>
            <a:pPr lvl="2"/>
            <a:endParaRPr lang="nl-BE" sz="11200" dirty="0"/>
          </a:p>
          <a:p>
            <a:pPr lvl="2"/>
            <a:r>
              <a:rPr lang="nl-BE" sz="11200" dirty="0" err="1"/>
              <a:t>Diffusion</a:t>
            </a:r>
            <a:r>
              <a:rPr lang="nl-BE" sz="11200" dirty="0"/>
              <a:t> de modus </a:t>
            </a:r>
            <a:r>
              <a:rPr lang="nl-BE" sz="11200" dirty="0" err="1"/>
              <a:t>opératoires</a:t>
            </a:r>
            <a:r>
              <a:rPr lang="nl-BE" sz="11200" dirty="0"/>
              <a:t> </a:t>
            </a:r>
            <a:r>
              <a:rPr lang="nl-BE" sz="11200" dirty="0" err="1"/>
              <a:t>spécifiques</a:t>
            </a:r>
            <a:r>
              <a:rPr lang="nl-BE" sz="11200" dirty="0"/>
              <a:t>, de </a:t>
            </a:r>
            <a:r>
              <a:rPr lang="nl-BE" sz="11200" dirty="0" err="1"/>
              <a:t>préférence</a:t>
            </a:r>
            <a:r>
              <a:rPr lang="nl-BE" sz="11200" dirty="0"/>
              <a:t>  </a:t>
            </a:r>
            <a:r>
              <a:rPr lang="nl-BE" sz="11200" dirty="0" err="1"/>
              <a:t>accompagnés</a:t>
            </a:r>
            <a:r>
              <a:rPr lang="nl-BE" sz="11200" dirty="0"/>
              <a:t> de </a:t>
            </a:r>
            <a:r>
              <a:rPr lang="nl-BE" sz="11200" dirty="0" err="1"/>
              <a:t>conseils</a:t>
            </a:r>
            <a:r>
              <a:rPr lang="nl-BE" sz="11200" dirty="0"/>
              <a:t> de prévention </a:t>
            </a:r>
            <a:r>
              <a:rPr lang="nl-BE" sz="11200" dirty="0" err="1"/>
              <a:t>appropriés</a:t>
            </a:r>
            <a:endParaRPr lang="nl-BE" sz="11200" dirty="0"/>
          </a:p>
          <a:p>
            <a:pPr lvl="2"/>
            <a:endParaRPr lang="nl-BE" sz="11200" dirty="0"/>
          </a:p>
          <a:p>
            <a:pPr lvl="2"/>
            <a:r>
              <a:rPr lang="nl-BE" sz="11200" dirty="0"/>
              <a:t>Mises en garde </a:t>
            </a:r>
            <a:r>
              <a:rPr lang="nl-BE" sz="11200" dirty="0" err="1"/>
              <a:t>lors</a:t>
            </a:r>
            <a:r>
              <a:rPr lang="nl-BE" sz="11200" dirty="0"/>
              <a:t> </a:t>
            </a:r>
            <a:r>
              <a:rPr lang="nl-BE" sz="11200" dirty="0" err="1"/>
              <a:t>d’importants</a:t>
            </a:r>
            <a:r>
              <a:rPr lang="nl-BE" sz="11200" dirty="0"/>
              <a:t> </a:t>
            </a:r>
            <a:r>
              <a:rPr lang="nl-BE" sz="11200" dirty="0" err="1"/>
              <a:t>accroissements</a:t>
            </a:r>
            <a:r>
              <a:rPr lang="nl-BE" sz="11200" dirty="0"/>
              <a:t> de </a:t>
            </a:r>
            <a:r>
              <a:rPr lang="nl-BE" sz="11200" dirty="0" err="1"/>
              <a:t>certaines</a:t>
            </a:r>
            <a:r>
              <a:rPr lang="nl-BE" sz="11200" dirty="0"/>
              <a:t> </a:t>
            </a:r>
            <a:r>
              <a:rPr lang="nl-BE" sz="11200" dirty="0" err="1"/>
              <a:t>formes</a:t>
            </a:r>
            <a:r>
              <a:rPr lang="nl-BE" sz="11200" dirty="0"/>
              <a:t> de </a:t>
            </a:r>
            <a:r>
              <a:rPr lang="nl-BE" sz="11200" dirty="0" err="1"/>
              <a:t>criminalité</a:t>
            </a:r>
            <a:endParaRPr lang="nl-BE" sz="11200" dirty="0"/>
          </a:p>
          <a:p>
            <a:pPr lvl="2"/>
            <a:endParaRPr lang="nl-BE" sz="11200" dirty="0"/>
          </a:p>
          <a:p>
            <a:pPr lvl="2"/>
            <a:r>
              <a:rPr lang="nl-BE" sz="11200" dirty="0"/>
              <a:t>Ces avis </a:t>
            </a:r>
            <a:r>
              <a:rPr lang="nl-BE" sz="11200" dirty="0" err="1"/>
              <a:t>sont</a:t>
            </a:r>
            <a:r>
              <a:rPr lang="nl-BE" sz="11200" dirty="0"/>
              <a:t> </a:t>
            </a:r>
            <a:r>
              <a:rPr lang="nl-BE" sz="11200" dirty="0" err="1"/>
              <a:t>diffusés</a:t>
            </a:r>
            <a:r>
              <a:rPr lang="nl-BE" sz="11200" dirty="0"/>
              <a:t> via </a:t>
            </a:r>
            <a:r>
              <a:rPr lang="nl-BE" sz="11200" dirty="0" err="1"/>
              <a:t>le</a:t>
            </a:r>
            <a:r>
              <a:rPr lang="nl-BE" sz="11200" dirty="0"/>
              <a:t> </a:t>
            </a:r>
            <a:r>
              <a:rPr lang="nl-BE" sz="11200" dirty="0" err="1"/>
              <a:t>coordinateur</a:t>
            </a:r>
            <a:r>
              <a:rPr lang="nl-BE" sz="11200" dirty="0"/>
              <a:t> par la </a:t>
            </a:r>
            <a:r>
              <a:rPr lang="nl-BE" sz="11200" dirty="0" err="1"/>
              <a:t>voie</a:t>
            </a:r>
            <a:r>
              <a:rPr lang="nl-BE" sz="11200" dirty="0"/>
              <a:t> </a:t>
            </a:r>
            <a:r>
              <a:rPr lang="nl-BE" sz="11200" dirty="0" err="1"/>
              <a:t>convenue</a:t>
            </a:r>
            <a:r>
              <a:rPr lang="nl-BE" sz="11200" dirty="0"/>
              <a:t> au </a:t>
            </a:r>
            <a:r>
              <a:rPr lang="nl-BE" sz="11200" dirty="0" err="1"/>
              <a:t>préalable</a:t>
            </a:r>
            <a:r>
              <a:rPr lang="nl-BE" sz="11200" dirty="0"/>
              <a:t> au plan de </a:t>
            </a:r>
            <a:r>
              <a:rPr lang="nl-BE" sz="11200" dirty="0" err="1"/>
              <a:t>communication</a:t>
            </a:r>
            <a:endParaRPr lang="nl-BE" sz="11200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marL="3200400" lvl="7" indent="0">
              <a:buNone/>
            </a:pPr>
            <a:endParaRPr lang="nl-BE" dirty="0"/>
          </a:p>
          <a:p>
            <a:pPr marL="3200400" lvl="7" indent="0">
              <a:buNone/>
            </a:pPr>
            <a:endParaRPr lang="nl-BE" dirty="0"/>
          </a:p>
          <a:p>
            <a:pPr marL="3200400" lvl="7" indent="0">
              <a:buNone/>
            </a:pPr>
            <a:r>
              <a:rPr lang="nl-BE" dirty="0"/>
              <a:t>							</a:t>
            </a:r>
          </a:p>
        </p:txBody>
      </p:sp>
      <p:sp>
        <p:nvSpPr>
          <p:cNvPr id="8" name="Pijl: rechts 7"/>
          <p:cNvSpPr/>
          <p:nvPr/>
        </p:nvSpPr>
        <p:spPr>
          <a:xfrm>
            <a:off x="6433067" y="154459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96C6515-D48C-4240-A001-DFCA2DB8075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263771" y="596701"/>
            <a:ext cx="2779570" cy="78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E756CA8-4BF6-417D-B5C4-A31E6445DA1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248" y="572022"/>
            <a:ext cx="933451" cy="78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5">
            <a:extLst>
              <a:ext uri="{FF2B5EF4-FFF2-40B4-BE49-F238E27FC236}">
                <a16:creationId xmlns:a16="http://schemas.microsoft.com/office/drawing/2014/main" id="{5D8AD1DD-7DC8-4813-8F85-96B9CDA9FE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314325"/>
            <a:ext cx="2381250" cy="8080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010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55"/>
    </mc:Choice>
    <mc:Fallback xmlns="">
      <p:transition spd="slow" advTm="144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7796" y="1816347"/>
            <a:ext cx="10515600" cy="871090"/>
          </a:xfrm>
        </p:spPr>
        <p:txBody>
          <a:bodyPr>
            <a:normAutofit fontScale="90000"/>
          </a:bodyPr>
          <a:lstStyle/>
          <a:p>
            <a:r>
              <a:rPr lang="nl-BE" b="1" dirty="0">
                <a:solidFill>
                  <a:srgbClr val="FF3300"/>
                </a:solidFill>
              </a:rPr>
              <a:t>COMMUNICATION POLICE           MEMBRES DU PLP 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1012511" y="2880666"/>
            <a:ext cx="10515600" cy="3686389"/>
          </a:xfrm>
        </p:spPr>
        <p:txBody>
          <a:bodyPr>
            <a:normAutofit fontScale="25000" lnSpcReduction="20000"/>
          </a:bodyPr>
          <a:lstStyle/>
          <a:p>
            <a:pPr lvl="1"/>
            <a:r>
              <a:rPr lang="nl-BE" sz="12800" b="1" dirty="0" err="1"/>
              <a:t>Suivi</a:t>
            </a:r>
            <a:r>
              <a:rPr lang="nl-BE" sz="12800" b="1" dirty="0"/>
              <a:t> </a:t>
            </a:r>
            <a:r>
              <a:rPr lang="nl-BE" sz="12800" b="1" dirty="0" err="1"/>
              <a:t>donné</a:t>
            </a:r>
            <a:r>
              <a:rPr lang="nl-BE" sz="12800" b="1" dirty="0"/>
              <a:t> </a:t>
            </a:r>
            <a:r>
              <a:rPr lang="nl-BE" sz="12800" b="1" dirty="0" err="1"/>
              <a:t>aux</a:t>
            </a:r>
            <a:r>
              <a:rPr lang="nl-BE" sz="12800" b="1" dirty="0"/>
              <a:t> </a:t>
            </a:r>
            <a:r>
              <a:rPr lang="nl-BE" sz="12800" b="1" dirty="0" err="1"/>
              <a:t>informations</a:t>
            </a:r>
            <a:endParaRPr lang="nl-BE" sz="12800" b="1" dirty="0"/>
          </a:p>
          <a:p>
            <a:pPr lvl="2"/>
            <a:endParaRPr lang="nl-BE" dirty="0"/>
          </a:p>
          <a:p>
            <a:pPr lvl="2"/>
            <a:r>
              <a:rPr lang="nl-BE" sz="11200" dirty="0" err="1"/>
              <a:t>Suivi</a:t>
            </a:r>
            <a:r>
              <a:rPr lang="nl-BE" sz="11200" dirty="0"/>
              <a:t> </a:t>
            </a:r>
            <a:r>
              <a:rPr lang="nl-BE" sz="11200" dirty="0" err="1"/>
              <a:t>donné</a:t>
            </a:r>
            <a:r>
              <a:rPr lang="nl-BE" sz="11200" dirty="0"/>
              <a:t> </a:t>
            </a:r>
            <a:r>
              <a:rPr lang="nl-BE" sz="11200" dirty="0" err="1"/>
              <a:t>aux</a:t>
            </a:r>
            <a:r>
              <a:rPr lang="nl-BE" sz="11200" dirty="0"/>
              <a:t> </a:t>
            </a:r>
            <a:r>
              <a:rPr lang="nl-BE" sz="11200" dirty="0" err="1"/>
              <a:t>messages</a:t>
            </a:r>
            <a:r>
              <a:rPr lang="nl-BE" sz="11200" dirty="0"/>
              <a:t> </a:t>
            </a:r>
            <a:r>
              <a:rPr lang="nl-BE" sz="11200" dirty="0" err="1"/>
              <a:t>diffusés</a:t>
            </a:r>
            <a:r>
              <a:rPr lang="nl-BE" sz="11200" dirty="0"/>
              <a:t> </a:t>
            </a:r>
            <a:r>
              <a:rPr lang="nl-BE" sz="11200" dirty="0" err="1"/>
              <a:t>précédemment</a:t>
            </a:r>
            <a:r>
              <a:rPr lang="nl-BE" sz="11200" dirty="0"/>
              <a:t> par la </a:t>
            </a:r>
            <a:r>
              <a:rPr lang="nl-BE" sz="11200" dirty="0" err="1"/>
              <a:t>police</a:t>
            </a:r>
            <a:endParaRPr lang="nl-BE" sz="11200" dirty="0"/>
          </a:p>
          <a:p>
            <a:pPr marL="914400" lvl="2" indent="0">
              <a:buNone/>
            </a:pPr>
            <a:endParaRPr lang="nl-BE" sz="11200" dirty="0"/>
          </a:p>
          <a:p>
            <a:pPr lvl="2"/>
            <a:r>
              <a:rPr lang="nl-BE" sz="11200" dirty="0"/>
              <a:t>Les </a:t>
            </a:r>
            <a:r>
              <a:rPr lang="nl-BE" sz="11200" dirty="0" err="1"/>
              <a:t>membres</a:t>
            </a:r>
            <a:r>
              <a:rPr lang="nl-BE" sz="11200" dirty="0"/>
              <a:t> du PLP </a:t>
            </a:r>
            <a:r>
              <a:rPr lang="nl-BE" sz="11200" dirty="0" err="1"/>
              <a:t>attendent</a:t>
            </a:r>
            <a:r>
              <a:rPr lang="nl-BE" sz="11200" dirty="0"/>
              <a:t> des </a:t>
            </a:r>
            <a:r>
              <a:rPr lang="nl-BE" sz="11200" dirty="0" err="1"/>
              <a:t>informations</a:t>
            </a:r>
            <a:r>
              <a:rPr lang="nl-BE" sz="11200" dirty="0"/>
              <a:t> </a:t>
            </a:r>
            <a:r>
              <a:rPr lang="nl-BE" sz="11200" dirty="0" err="1"/>
              <a:t>revêtant</a:t>
            </a:r>
            <a:r>
              <a:rPr lang="nl-BE" sz="11200" dirty="0"/>
              <a:t> </a:t>
            </a:r>
            <a:r>
              <a:rPr lang="nl-BE" sz="11200" dirty="0" err="1"/>
              <a:t>une</a:t>
            </a:r>
            <a:r>
              <a:rPr lang="nl-BE" sz="11200" dirty="0"/>
              <a:t> </a:t>
            </a:r>
            <a:r>
              <a:rPr lang="nl-BE" sz="11200" dirty="0" err="1"/>
              <a:t>certaine</a:t>
            </a:r>
            <a:r>
              <a:rPr lang="nl-BE" sz="11200" dirty="0"/>
              <a:t> </a:t>
            </a:r>
            <a:r>
              <a:rPr lang="nl-BE" sz="11200" dirty="0" err="1"/>
              <a:t>importance</a:t>
            </a:r>
            <a:r>
              <a:rPr lang="nl-BE" sz="11200" dirty="0"/>
              <a:t> pour </a:t>
            </a:r>
            <a:r>
              <a:rPr lang="nl-BE" sz="11200" dirty="0" err="1"/>
              <a:t>le</a:t>
            </a:r>
            <a:r>
              <a:rPr lang="nl-BE" sz="11200" dirty="0"/>
              <a:t> </a:t>
            </a:r>
            <a:r>
              <a:rPr lang="nl-BE" sz="11200" dirty="0" err="1"/>
              <a:t>fonctionnement</a:t>
            </a:r>
            <a:r>
              <a:rPr lang="nl-BE" sz="11200" dirty="0"/>
              <a:t> du PLP</a:t>
            </a:r>
          </a:p>
          <a:p>
            <a:pPr lvl="2"/>
            <a:endParaRPr lang="nl-BE" sz="11200" dirty="0"/>
          </a:p>
          <a:p>
            <a:pPr lvl="2"/>
            <a:r>
              <a:rPr lang="nl-BE" sz="11200" dirty="0"/>
              <a:t>Les </a:t>
            </a:r>
            <a:r>
              <a:rPr lang="nl-BE" sz="11200" dirty="0" err="1"/>
              <a:t>membres</a:t>
            </a:r>
            <a:r>
              <a:rPr lang="nl-BE" sz="11200" dirty="0"/>
              <a:t> du PLP </a:t>
            </a:r>
            <a:r>
              <a:rPr lang="nl-BE" sz="11200" dirty="0" err="1"/>
              <a:t>sont</a:t>
            </a:r>
            <a:r>
              <a:rPr lang="nl-BE" sz="11200" dirty="0"/>
              <a:t> intéressés par </a:t>
            </a:r>
            <a:r>
              <a:rPr lang="nl-BE" sz="11200" dirty="0" err="1"/>
              <a:t>le</a:t>
            </a:r>
            <a:r>
              <a:rPr lang="nl-BE" sz="11200" dirty="0"/>
              <a:t> </a:t>
            </a:r>
            <a:r>
              <a:rPr lang="nl-BE" sz="11200" dirty="0" err="1"/>
              <a:t>suivi</a:t>
            </a:r>
            <a:r>
              <a:rPr lang="nl-BE" sz="11200" dirty="0"/>
              <a:t> </a:t>
            </a:r>
            <a:r>
              <a:rPr lang="nl-BE" sz="11200" dirty="0" err="1"/>
              <a:t>donné</a:t>
            </a:r>
            <a:r>
              <a:rPr lang="nl-BE" sz="11200" dirty="0"/>
              <a:t> par la </a:t>
            </a:r>
            <a:r>
              <a:rPr lang="nl-BE" sz="11200" dirty="0" err="1"/>
              <a:t>police</a:t>
            </a:r>
            <a:r>
              <a:rPr lang="nl-BE" sz="11200" dirty="0"/>
              <a:t> </a:t>
            </a:r>
            <a:r>
              <a:rPr lang="nl-BE" sz="11200" dirty="0" err="1"/>
              <a:t>aux</a:t>
            </a:r>
            <a:r>
              <a:rPr lang="nl-BE" sz="11200" dirty="0"/>
              <a:t> </a:t>
            </a:r>
            <a:r>
              <a:rPr lang="nl-BE" sz="11200" dirty="0" err="1"/>
              <a:t>informations</a:t>
            </a:r>
            <a:r>
              <a:rPr lang="nl-BE" sz="11200" dirty="0"/>
              <a:t> </a:t>
            </a:r>
            <a:r>
              <a:rPr lang="nl-BE" sz="11200" dirty="0" err="1"/>
              <a:t>qu’ils</a:t>
            </a:r>
            <a:r>
              <a:rPr lang="nl-BE" sz="11200" dirty="0"/>
              <a:t> lui </a:t>
            </a:r>
            <a:r>
              <a:rPr lang="nl-BE" sz="11200" dirty="0" err="1"/>
              <a:t>délivrent</a:t>
            </a:r>
            <a:endParaRPr lang="nl-BE" sz="11200" dirty="0"/>
          </a:p>
          <a:p>
            <a:pPr lvl="2"/>
            <a:endParaRPr lang="nl-BE" sz="11200" dirty="0"/>
          </a:p>
          <a:p>
            <a:pPr lvl="2"/>
            <a:r>
              <a:rPr lang="nl-BE" sz="11200" dirty="0" err="1"/>
              <a:t>Explications</a:t>
            </a:r>
            <a:r>
              <a:rPr lang="nl-BE" sz="11200" dirty="0"/>
              <a:t> des </a:t>
            </a:r>
            <a:r>
              <a:rPr lang="nl-BE" sz="11200" dirty="0" err="1"/>
              <a:t>motifs</a:t>
            </a:r>
            <a:r>
              <a:rPr lang="nl-BE" sz="11200" dirty="0"/>
              <a:t> </a:t>
            </a:r>
            <a:r>
              <a:rPr lang="nl-BE" sz="11200" dirty="0" err="1"/>
              <a:t>d’une</a:t>
            </a:r>
            <a:r>
              <a:rPr lang="nl-BE" sz="11200" dirty="0"/>
              <a:t> </a:t>
            </a:r>
            <a:r>
              <a:rPr lang="nl-BE" sz="11200" dirty="0" err="1"/>
              <a:t>éventuelle</a:t>
            </a:r>
            <a:r>
              <a:rPr lang="nl-BE" sz="11200" dirty="0"/>
              <a:t> non-</a:t>
            </a:r>
            <a:r>
              <a:rPr lang="nl-BE" sz="11200" dirty="0" err="1"/>
              <a:t>création</a:t>
            </a:r>
            <a:r>
              <a:rPr lang="nl-BE" sz="11200" dirty="0"/>
              <a:t> </a:t>
            </a:r>
            <a:r>
              <a:rPr lang="nl-BE" sz="11200" dirty="0" err="1"/>
              <a:t>d’un</a:t>
            </a:r>
            <a:r>
              <a:rPr lang="nl-BE" sz="11200" dirty="0"/>
              <a:t> PLP</a:t>
            </a:r>
          </a:p>
          <a:p>
            <a:pPr lvl="7"/>
            <a:endParaRPr lang="nl-BE" sz="6000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marL="3200400" lvl="7" indent="0">
              <a:buNone/>
            </a:pPr>
            <a:endParaRPr lang="nl-BE" dirty="0"/>
          </a:p>
          <a:p>
            <a:pPr marL="3200400" lvl="7" indent="0">
              <a:buNone/>
            </a:pPr>
            <a:endParaRPr lang="nl-BE" dirty="0"/>
          </a:p>
          <a:p>
            <a:pPr marL="3200400" lvl="7" indent="0">
              <a:buNone/>
            </a:pPr>
            <a:r>
              <a:rPr lang="nl-BE" dirty="0"/>
              <a:t>							</a:t>
            </a:r>
          </a:p>
        </p:txBody>
      </p:sp>
      <p:sp>
        <p:nvSpPr>
          <p:cNvPr id="8" name="Pijl: rechts 7"/>
          <p:cNvSpPr/>
          <p:nvPr/>
        </p:nvSpPr>
        <p:spPr>
          <a:xfrm>
            <a:off x="6628378" y="200957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AD8F445-B886-4317-A3A5-AD1AD6EFE45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248" y="572022"/>
            <a:ext cx="933451" cy="78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CBAFD1D-5652-4179-9ECE-72E7209A2C2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263771" y="596701"/>
            <a:ext cx="2779570" cy="78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5">
            <a:extLst>
              <a:ext uri="{FF2B5EF4-FFF2-40B4-BE49-F238E27FC236}">
                <a16:creationId xmlns:a16="http://schemas.microsoft.com/office/drawing/2014/main" id="{983767EF-3903-416D-B36A-9682E3A179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314325"/>
            <a:ext cx="2381250" cy="8080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165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75"/>
    </mc:Choice>
    <mc:Fallback xmlns="">
      <p:transition spd="slow" advTm="149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423541"/>
            <a:ext cx="10515600" cy="782489"/>
          </a:xfrm>
        </p:spPr>
        <p:txBody>
          <a:bodyPr/>
          <a:lstStyle/>
          <a:p>
            <a:pPr algn="ctr"/>
            <a:r>
              <a:rPr lang="nl-BE" b="1" dirty="0" err="1">
                <a:solidFill>
                  <a:srgbClr val="FF3300"/>
                </a:solidFill>
              </a:rPr>
              <a:t>Pourquoi</a:t>
            </a:r>
            <a:r>
              <a:rPr lang="nl-BE" b="1" dirty="0">
                <a:solidFill>
                  <a:srgbClr val="FF3300"/>
                </a:solidFill>
              </a:rPr>
              <a:t> </a:t>
            </a:r>
            <a:r>
              <a:rPr lang="nl-BE" b="1" dirty="0" err="1">
                <a:solidFill>
                  <a:srgbClr val="FF3300"/>
                </a:solidFill>
              </a:rPr>
              <a:t>créer</a:t>
            </a:r>
            <a:r>
              <a:rPr lang="nl-BE" b="1" dirty="0">
                <a:solidFill>
                  <a:srgbClr val="FF3300"/>
                </a:solidFill>
              </a:rPr>
              <a:t> </a:t>
            </a:r>
            <a:r>
              <a:rPr lang="nl-BE" b="1" dirty="0" err="1">
                <a:solidFill>
                  <a:srgbClr val="FF3300"/>
                </a:solidFill>
              </a:rPr>
              <a:t>un</a:t>
            </a:r>
            <a:r>
              <a:rPr lang="nl-BE" b="1" dirty="0">
                <a:solidFill>
                  <a:srgbClr val="FF3300"/>
                </a:solidFill>
              </a:rPr>
              <a:t> PLP </a:t>
            </a:r>
            <a:r>
              <a:rPr lang="nl-BE" b="1" dirty="0" err="1">
                <a:solidFill>
                  <a:srgbClr val="FF3300"/>
                </a:solidFill>
              </a:rPr>
              <a:t>ici</a:t>
            </a:r>
            <a:r>
              <a:rPr lang="nl-BE" b="1" dirty="0">
                <a:solidFill>
                  <a:srgbClr val="FF3300"/>
                </a:solidFill>
              </a:rPr>
              <a:t> ?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18588" y="2494928"/>
            <a:ext cx="10515600" cy="4172202"/>
          </a:xfrm>
        </p:spPr>
        <p:txBody>
          <a:bodyPr>
            <a:normAutofit fontScale="70000" lnSpcReduction="20000"/>
          </a:bodyPr>
          <a:lstStyle/>
          <a:p>
            <a:pPr lvl="1"/>
            <a:endParaRPr lang="nl-BE" dirty="0"/>
          </a:p>
          <a:p>
            <a:pPr lvl="1"/>
            <a:r>
              <a:rPr lang="nl-BE" i="1" dirty="0">
                <a:solidFill>
                  <a:srgbClr val="00B0F0"/>
                </a:solidFill>
              </a:rPr>
              <a:t>Citer </a:t>
            </a:r>
            <a:r>
              <a:rPr lang="nl-BE" i="1" dirty="0" err="1">
                <a:solidFill>
                  <a:srgbClr val="00B0F0"/>
                </a:solidFill>
              </a:rPr>
              <a:t>ici</a:t>
            </a:r>
            <a:r>
              <a:rPr lang="nl-BE" i="1" dirty="0">
                <a:solidFill>
                  <a:srgbClr val="00B0F0"/>
                </a:solidFill>
              </a:rPr>
              <a:t> les </a:t>
            </a:r>
            <a:r>
              <a:rPr lang="nl-BE" i="1" dirty="0" err="1">
                <a:solidFill>
                  <a:srgbClr val="00B0F0"/>
                </a:solidFill>
              </a:rPr>
              <a:t>statistiques</a:t>
            </a:r>
            <a:r>
              <a:rPr lang="nl-BE" i="1" dirty="0">
                <a:solidFill>
                  <a:srgbClr val="00B0F0"/>
                </a:solidFill>
              </a:rPr>
              <a:t> </a:t>
            </a:r>
            <a:r>
              <a:rPr lang="nl-BE" i="1" dirty="0" err="1">
                <a:solidFill>
                  <a:srgbClr val="00B0F0"/>
                </a:solidFill>
              </a:rPr>
              <a:t>récentes</a:t>
            </a:r>
            <a:r>
              <a:rPr lang="nl-BE" i="1" dirty="0">
                <a:solidFill>
                  <a:srgbClr val="00B0F0"/>
                </a:solidFill>
              </a:rPr>
              <a:t> de </a:t>
            </a:r>
            <a:r>
              <a:rPr lang="nl-BE" i="1" dirty="0" err="1">
                <a:solidFill>
                  <a:srgbClr val="00B0F0"/>
                </a:solidFill>
              </a:rPr>
              <a:t>criminalité</a:t>
            </a:r>
            <a:r>
              <a:rPr lang="nl-BE" i="1" dirty="0">
                <a:solidFill>
                  <a:srgbClr val="00B0F0"/>
                </a:solidFill>
              </a:rPr>
              <a:t> dans </a:t>
            </a:r>
            <a:r>
              <a:rPr lang="nl-BE" i="1" dirty="0" err="1">
                <a:solidFill>
                  <a:srgbClr val="00B0F0"/>
                </a:solidFill>
              </a:rPr>
              <a:t>le</a:t>
            </a:r>
            <a:r>
              <a:rPr lang="nl-BE" i="1" dirty="0">
                <a:solidFill>
                  <a:srgbClr val="00B0F0"/>
                </a:solidFill>
              </a:rPr>
              <a:t> </a:t>
            </a:r>
            <a:r>
              <a:rPr lang="nl-BE" i="1" dirty="0" err="1">
                <a:solidFill>
                  <a:srgbClr val="00B0F0"/>
                </a:solidFill>
              </a:rPr>
              <a:t>périmètre</a:t>
            </a:r>
            <a:r>
              <a:rPr lang="nl-BE" i="1" dirty="0">
                <a:solidFill>
                  <a:srgbClr val="00B0F0"/>
                </a:solidFill>
              </a:rPr>
              <a:t> </a:t>
            </a:r>
            <a:r>
              <a:rPr lang="nl-BE" i="1" dirty="0" err="1">
                <a:solidFill>
                  <a:srgbClr val="00B0F0"/>
                </a:solidFill>
              </a:rPr>
              <a:t>visé</a:t>
            </a:r>
            <a:r>
              <a:rPr lang="nl-BE" i="1" dirty="0">
                <a:solidFill>
                  <a:srgbClr val="00B0F0"/>
                </a:solidFill>
              </a:rPr>
              <a:t> (à </a:t>
            </a:r>
            <a:r>
              <a:rPr lang="nl-BE" i="1" dirty="0" err="1">
                <a:solidFill>
                  <a:srgbClr val="00B0F0"/>
                </a:solidFill>
              </a:rPr>
              <a:t>voir</a:t>
            </a:r>
            <a:r>
              <a:rPr lang="nl-BE" i="1" dirty="0">
                <a:solidFill>
                  <a:srgbClr val="00B0F0"/>
                </a:solidFill>
              </a:rPr>
              <a:t> </a:t>
            </a:r>
            <a:r>
              <a:rPr lang="nl-BE" i="1" dirty="0" err="1">
                <a:solidFill>
                  <a:srgbClr val="00B0F0"/>
                </a:solidFill>
              </a:rPr>
              <a:t>avec</a:t>
            </a:r>
            <a:r>
              <a:rPr lang="nl-BE" i="1" dirty="0">
                <a:solidFill>
                  <a:srgbClr val="00B0F0"/>
                </a:solidFill>
              </a:rPr>
              <a:t> la zone de </a:t>
            </a:r>
            <a:r>
              <a:rPr lang="nl-BE" i="1" dirty="0" err="1">
                <a:solidFill>
                  <a:srgbClr val="00B0F0"/>
                </a:solidFill>
              </a:rPr>
              <a:t>police</a:t>
            </a:r>
            <a:r>
              <a:rPr lang="nl-BE" i="1" dirty="0">
                <a:solidFill>
                  <a:srgbClr val="00B0F0"/>
                </a:solidFill>
              </a:rPr>
              <a:t>)</a:t>
            </a:r>
          </a:p>
          <a:p>
            <a:pPr lvl="1"/>
            <a:r>
              <a:rPr lang="nl-BE" i="1" dirty="0">
                <a:solidFill>
                  <a:srgbClr val="00B0F0"/>
                </a:solidFill>
              </a:rPr>
              <a:t>Citer </a:t>
            </a:r>
            <a:r>
              <a:rPr lang="nl-BE" i="1" dirty="0" err="1">
                <a:solidFill>
                  <a:srgbClr val="00B0F0"/>
                </a:solidFill>
              </a:rPr>
              <a:t>le</a:t>
            </a:r>
            <a:r>
              <a:rPr lang="nl-BE" i="1" dirty="0">
                <a:solidFill>
                  <a:srgbClr val="00B0F0"/>
                </a:solidFill>
              </a:rPr>
              <a:t> </a:t>
            </a:r>
            <a:r>
              <a:rPr lang="nl-BE" i="1" dirty="0" err="1">
                <a:solidFill>
                  <a:srgbClr val="00B0F0"/>
                </a:solidFill>
              </a:rPr>
              <a:t>nombre</a:t>
            </a:r>
            <a:r>
              <a:rPr lang="nl-BE" i="1" dirty="0">
                <a:solidFill>
                  <a:srgbClr val="00B0F0"/>
                </a:solidFill>
              </a:rPr>
              <a:t> </a:t>
            </a:r>
            <a:r>
              <a:rPr lang="nl-BE" i="1" dirty="0" err="1">
                <a:solidFill>
                  <a:srgbClr val="00B0F0"/>
                </a:solidFill>
              </a:rPr>
              <a:t>d’audits</a:t>
            </a:r>
            <a:r>
              <a:rPr lang="nl-BE" i="1" dirty="0">
                <a:solidFill>
                  <a:srgbClr val="00B0F0"/>
                </a:solidFill>
              </a:rPr>
              <a:t> de </a:t>
            </a:r>
            <a:r>
              <a:rPr lang="nl-BE" i="1" dirty="0" err="1">
                <a:solidFill>
                  <a:srgbClr val="00B0F0"/>
                </a:solidFill>
              </a:rPr>
              <a:t>sécurité</a:t>
            </a:r>
            <a:r>
              <a:rPr lang="nl-BE" i="1" dirty="0">
                <a:solidFill>
                  <a:srgbClr val="00B0F0"/>
                </a:solidFill>
              </a:rPr>
              <a:t> des </a:t>
            </a:r>
            <a:r>
              <a:rPr lang="nl-BE" i="1" dirty="0" err="1">
                <a:solidFill>
                  <a:srgbClr val="00B0F0"/>
                </a:solidFill>
              </a:rPr>
              <a:t>immeubles</a:t>
            </a:r>
            <a:r>
              <a:rPr lang="nl-BE" i="1" dirty="0">
                <a:solidFill>
                  <a:srgbClr val="00B0F0"/>
                </a:solidFill>
              </a:rPr>
              <a:t> </a:t>
            </a:r>
            <a:r>
              <a:rPr lang="nl-BE" i="1" dirty="0" err="1">
                <a:solidFill>
                  <a:srgbClr val="00B0F0"/>
                </a:solidFill>
              </a:rPr>
              <a:t>effectués</a:t>
            </a:r>
            <a:r>
              <a:rPr lang="nl-BE" i="1" dirty="0">
                <a:solidFill>
                  <a:srgbClr val="00B0F0"/>
                </a:solidFill>
              </a:rPr>
              <a:t> par </a:t>
            </a:r>
            <a:r>
              <a:rPr lang="nl-BE" i="1" dirty="0" err="1">
                <a:solidFill>
                  <a:srgbClr val="00B0F0"/>
                </a:solidFill>
              </a:rPr>
              <a:t>le</a:t>
            </a:r>
            <a:r>
              <a:rPr lang="nl-BE" i="1" dirty="0">
                <a:solidFill>
                  <a:srgbClr val="00B0F0"/>
                </a:solidFill>
              </a:rPr>
              <a:t> </a:t>
            </a:r>
            <a:r>
              <a:rPr lang="nl-BE" i="1" dirty="0" err="1">
                <a:solidFill>
                  <a:srgbClr val="00B0F0"/>
                </a:solidFill>
              </a:rPr>
              <a:t>conseiller</a:t>
            </a:r>
            <a:r>
              <a:rPr lang="nl-BE" i="1" dirty="0">
                <a:solidFill>
                  <a:srgbClr val="00B0F0"/>
                </a:solidFill>
              </a:rPr>
              <a:t> en prévention de la zone de </a:t>
            </a:r>
            <a:r>
              <a:rPr lang="nl-BE" i="1" dirty="0" err="1">
                <a:solidFill>
                  <a:srgbClr val="00B0F0"/>
                </a:solidFill>
              </a:rPr>
              <a:t>police</a:t>
            </a:r>
            <a:r>
              <a:rPr lang="nl-BE" i="1" dirty="0">
                <a:solidFill>
                  <a:srgbClr val="00B0F0"/>
                </a:solidFill>
              </a:rPr>
              <a:t> </a:t>
            </a:r>
            <a:r>
              <a:rPr lang="nl-BE" i="1" dirty="0" err="1">
                <a:solidFill>
                  <a:srgbClr val="00B0F0"/>
                </a:solidFill>
              </a:rPr>
              <a:t>ou</a:t>
            </a:r>
            <a:r>
              <a:rPr lang="nl-BE" i="1" dirty="0">
                <a:solidFill>
                  <a:srgbClr val="00B0F0"/>
                </a:solidFill>
              </a:rPr>
              <a:t> de la commune</a:t>
            </a:r>
          </a:p>
          <a:p>
            <a:pPr lvl="1"/>
            <a:r>
              <a:rPr lang="nl-BE" i="1" dirty="0">
                <a:solidFill>
                  <a:srgbClr val="00B0F0"/>
                </a:solidFill>
              </a:rPr>
              <a:t>Citer la </a:t>
            </a:r>
            <a:r>
              <a:rPr lang="nl-BE" i="1" dirty="0" err="1">
                <a:solidFill>
                  <a:srgbClr val="00B0F0"/>
                </a:solidFill>
              </a:rPr>
              <a:t>motivation</a:t>
            </a:r>
            <a:r>
              <a:rPr lang="nl-BE" i="1" dirty="0">
                <a:solidFill>
                  <a:srgbClr val="00B0F0"/>
                </a:solidFill>
              </a:rPr>
              <a:t> des </a:t>
            </a:r>
            <a:r>
              <a:rPr lang="nl-BE" i="1" dirty="0" err="1">
                <a:solidFill>
                  <a:srgbClr val="00B0F0"/>
                </a:solidFill>
              </a:rPr>
              <a:t>initiateurs</a:t>
            </a:r>
            <a:r>
              <a:rPr lang="nl-BE" i="1" dirty="0">
                <a:solidFill>
                  <a:srgbClr val="00B0F0"/>
                </a:solidFill>
              </a:rPr>
              <a:t> du </a:t>
            </a:r>
            <a:r>
              <a:rPr lang="nl-BE" i="1" dirty="0" err="1">
                <a:solidFill>
                  <a:srgbClr val="00B0F0"/>
                </a:solidFill>
              </a:rPr>
              <a:t>projet</a:t>
            </a:r>
            <a:r>
              <a:rPr lang="nl-BE" i="1" dirty="0">
                <a:solidFill>
                  <a:srgbClr val="00B0F0"/>
                </a:solidFill>
              </a:rPr>
              <a:t> de PLP et les </a:t>
            </a:r>
            <a:r>
              <a:rPr lang="nl-BE" i="1" dirty="0" err="1">
                <a:solidFill>
                  <a:srgbClr val="00B0F0"/>
                </a:solidFill>
              </a:rPr>
              <a:t>réactions</a:t>
            </a:r>
            <a:r>
              <a:rPr lang="nl-BE" i="1" dirty="0">
                <a:solidFill>
                  <a:srgbClr val="00B0F0"/>
                </a:solidFill>
              </a:rPr>
              <a:t> </a:t>
            </a:r>
            <a:r>
              <a:rPr lang="nl-BE" i="1" dirty="0" err="1">
                <a:solidFill>
                  <a:srgbClr val="00B0F0"/>
                </a:solidFill>
              </a:rPr>
              <a:t>rencontrées</a:t>
            </a:r>
            <a:r>
              <a:rPr lang="nl-BE" i="1" dirty="0">
                <a:solidFill>
                  <a:srgbClr val="00B0F0"/>
                </a:solidFill>
              </a:rPr>
              <a:t> </a:t>
            </a:r>
            <a:r>
              <a:rPr lang="nl-BE" i="1" dirty="0" err="1">
                <a:solidFill>
                  <a:srgbClr val="00B0F0"/>
                </a:solidFill>
              </a:rPr>
              <a:t>jusqu’ici</a:t>
            </a:r>
            <a:r>
              <a:rPr lang="nl-BE" i="1" dirty="0">
                <a:solidFill>
                  <a:srgbClr val="00B0F0"/>
                </a:solidFill>
              </a:rPr>
              <a:t> de la part des </a:t>
            </a:r>
            <a:r>
              <a:rPr lang="nl-BE" i="1" dirty="0" err="1">
                <a:solidFill>
                  <a:srgbClr val="00B0F0"/>
                </a:solidFill>
              </a:rPr>
              <a:t>habitants</a:t>
            </a:r>
            <a:r>
              <a:rPr lang="nl-BE" i="1" dirty="0">
                <a:solidFill>
                  <a:srgbClr val="00B0F0"/>
                </a:solidFill>
              </a:rPr>
              <a:t>, de la </a:t>
            </a:r>
            <a:r>
              <a:rPr lang="nl-BE" i="1" dirty="0" err="1">
                <a:solidFill>
                  <a:srgbClr val="00B0F0"/>
                </a:solidFill>
              </a:rPr>
              <a:t>police</a:t>
            </a:r>
            <a:r>
              <a:rPr lang="nl-BE" i="1" dirty="0">
                <a:solidFill>
                  <a:srgbClr val="00B0F0"/>
                </a:solidFill>
              </a:rPr>
              <a:t> et des autorités </a:t>
            </a:r>
            <a:r>
              <a:rPr lang="nl-BE" i="1" dirty="0" err="1">
                <a:solidFill>
                  <a:srgbClr val="00B0F0"/>
                </a:solidFill>
              </a:rPr>
              <a:t>communales</a:t>
            </a:r>
            <a:endParaRPr lang="nl-BE" i="1" dirty="0">
              <a:solidFill>
                <a:srgbClr val="00B0F0"/>
              </a:solidFill>
            </a:endParaRPr>
          </a:p>
          <a:p>
            <a:pPr lvl="1"/>
            <a:endParaRPr lang="nl-BE" i="1" dirty="0">
              <a:solidFill>
                <a:srgbClr val="00B0F0"/>
              </a:solidFill>
            </a:endParaRPr>
          </a:p>
          <a:p>
            <a:pPr marL="3200400" lvl="7" indent="0">
              <a:buNone/>
            </a:pPr>
            <a:endParaRPr lang="nl-BE" sz="2800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1"/>
            <a:endParaRPr lang="nl-BE" dirty="0"/>
          </a:p>
          <a:p>
            <a:pPr lvl="7"/>
            <a:endParaRPr lang="nl-BE" dirty="0"/>
          </a:p>
          <a:p>
            <a:pPr marL="3200400" lvl="7" indent="0">
              <a:buNone/>
            </a:pPr>
            <a:endParaRPr lang="nl-BE" dirty="0"/>
          </a:p>
          <a:p>
            <a:pPr marL="3200400" lvl="7" indent="0">
              <a:buNone/>
            </a:pPr>
            <a:endParaRPr lang="nl-BE" dirty="0"/>
          </a:p>
          <a:p>
            <a:pPr marL="3200400" lvl="7" indent="0">
              <a:buNone/>
            </a:pPr>
            <a:r>
              <a:rPr lang="nl-BE" dirty="0"/>
              <a:t>							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7BD7C5F-2FA7-4ED1-8337-2A8A1308CF3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248" y="572022"/>
            <a:ext cx="933451" cy="78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8604346-4285-41A3-93CE-D0F36E08212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178929" y="572023"/>
            <a:ext cx="2779570" cy="78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5">
            <a:extLst>
              <a:ext uri="{FF2B5EF4-FFF2-40B4-BE49-F238E27FC236}">
                <a16:creationId xmlns:a16="http://schemas.microsoft.com/office/drawing/2014/main" id="{285B760A-5E1F-4FD3-BE37-36CA464305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314325"/>
            <a:ext cx="2381250" cy="8080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895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48"/>
    </mc:Choice>
    <mc:Fallback xmlns="">
      <p:transition spd="slow" advTm="121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423541"/>
            <a:ext cx="10515600" cy="782489"/>
          </a:xfrm>
        </p:spPr>
        <p:txBody>
          <a:bodyPr/>
          <a:lstStyle/>
          <a:p>
            <a:pPr algn="ctr"/>
            <a:r>
              <a:rPr lang="nl-BE" b="1" dirty="0" err="1">
                <a:solidFill>
                  <a:srgbClr val="FF3300"/>
                </a:solidFill>
              </a:rPr>
              <a:t>Quel</a:t>
            </a:r>
            <a:r>
              <a:rPr lang="nl-BE" b="1" dirty="0">
                <a:solidFill>
                  <a:srgbClr val="FF3300"/>
                </a:solidFill>
              </a:rPr>
              <a:t> </a:t>
            </a:r>
            <a:r>
              <a:rPr lang="nl-BE" b="1" dirty="0" err="1">
                <a:solidFill>
                  <a:srgbClr val="FF3300"/>
                </a:solidFill>
              </a:rPr>
              <a:t>serait</a:t>
            </a:r>
            <a:r>
              <a:rPr lang="nl-BE" b="1" dirty="0">
                <a:solidFill>
                  <a:srgbClr val="FF3300"/>
                </a:solidFill>
              </a:rPr>
              <a:t> </a:t>
            </a:r>
            <a:r>
              <a:rPr lang="nl-BE" b="1" dirty="0" err="1">
                <a:solidFill>
                  <a:srgbClr val="FF3300"/>
                </a:solidFill>
              </a:rPr>
              <a:t>le</a:t>
            </a:r>
            <a:r>
              <a:rPr lang="nl-BE" b="1" dirty="0">
                <a:solidFill>
                  <a:srgbClr val="FF3300"/>
                </a:solidFill>
              </a:rPr>
              <a:t> </a:t>
            </a:r>
            <a:r>
              <a:rPr lang="nl-BE" b="1" dirty="0" err="1">
                <a:solidFill>
                  <a:srgbClr val="FF3300"/>
                </a:solidFill>
              </a:rPr>
              <a:t>périmètre</a:t>
            </a:r>
            <a:r>
              <a:rPr lang="nl-BE" b="1" dirty="0">
                <a:solidFill>
                  <a:srgbClr val="FF3300"/>
                </a:solidFill>
              </a:rPr>
              <a:t> du PLP ?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18588" y="2494928"/>
            <a:ext cx="10515600" cy="4172202"/>
          </a:xfrm>
        </p:spPr>
        <p:txBody>
          <a:bodyPr>
            <a:normAutofit fontScale="92500" lnSpcReduction="20000"/>
          </a:bodyPr>
          <a:lstStyle/>
          <a:p>
            <a:pPr lvl="1"/>
            <a:endParaRPr lang="nl-BE" dirty="0"/>
          </a:p>
          <a:p>
            <a:pPr lvl="1"/>
            <a:r>
              <a:rPr lang="nl-BE" dirty="0" err="1"/>
              <a:t>Insérer</a:t>
            </a:r>
            <a:r>
              <a:rPr lang="nl-BE" dirty="0"/>
              <a:t> </a:t>
            </a:r>
            <a:r>
              <a:rPr lang="nl-BE" dirty="0" err="1"/>
              <a:t>ici</a:t>
            </a:r>
            <a:r>
              <a:rPr lang="nl-BE" dirty="0"/>
              <a:t> </a:t>
            </a:r>
            <a:r>
              <a:rPr lang="nl-BE" dirty="0" err="1"/>
              <a:t>un</a:t>
            </a:r>
            <a:r>
              <a:rPr lang="nl-BE" dirty="0"/>
              <a:t> plan du </a:t>
            </a:r>
            <a:r>
              <a:rPr lang="nl-BE" dirty="0" err="1"/>
              <a:t>périmètre</a:t>
            </a:r>
            <a:r>
              <a:rPr lang="nl-BE" dirty="0"/>
              <a:t> </a:t>
            </a:r>
            <a:r>
              <a:rPr lang="nl-BE" dirty="0" err="1"/>
              <a:t>projeté</a:t>
            </a:r>
            <a:r>
              <a:rPr lang="nl-BE" dirty="0"/>
              <a:t>, </a:t>
            </a:r>
            <a:r>
              <a:rPr lang="nl-BE" dirty="0" err="1"/>
              <a:t>ainsi</a:t>
            </a:r>
            <a:r>
              <a:rPr lang="nl-BE" dirty="0"/>
              <a:t> </a:t>
            </a:r>
            <a:r>
              <a:rPr lang="nl-BE" dirty="0" err="1"/>
              <a:t>qu’une</a:t>
            </a:r>
            <a:r>
              <a:rPr lang="nl-BE" dirty="0"/>
              <a:t> </a:t>
            </a:r>
            <a:r>
              <a:rPr lang="nl-BE" dirty="0" err="1"/>
              <a:t>liste</a:t>
            </a:r>
            <a:r>
              <a:rPr lang="nl-BE" dirty="0"/>
              <a:t> des </a:t>
            </a:r>
            <a:r>
              <a:rPr lang="nl-BE" dirty="0" err="1"/>
              <a:t>voies</a:t>
            </a:r>
            <a:r>
              <a:rPr lang="nl-BE" dirty="0"/>
              <a:t> </a:t>
            </a:r>
            <a:r>
              <a:rPr lang="nl-BE" dirty="0" err="1"/>
              <a:t>publiques</a:t>
            </a:r>
            <a:r>
              <a:rPr lang="nl-BE" dirty="0"/>
              <a:t> </a:t>
            </a:r>
            <a:r>
              <a:rPr lang="nl-BE" dirty="0" err="1"/>
              <a:t>qu’il</a:t>
            </a:r>
            <a:r>
              <a:rPr lang="nl-BE" dirty="0"/>
              <a:t> </a:t>
            </a:r>
            <a:r>
              <a:rPr lang="nl-BE" dirty="0" err="1"/>
              <a:t>comprend</a:t>
            </a:r>
            <a:r>
              <a:rPr lang="nl-BE" dirty="0"/>
              <a:t> , si nécessaire </a:t>
            </a:r>
            <a:r>
              <a:rPr lang="nl-BE" dirty="0" err="1"/>
              <a:t>avec</a:t>
            </a:r>
            <a:r>
              <a:rPr lang="nl-BE" dirty="0"/>
              <a:t> </a:t>
            </a:r>
            <a:r>
              <a:rPr lang="nl-BE" dirty="0" err="1"/>
              <a:t>mention</a:t>
            </a:r>
            <a:r>
              <a:rPr lang="nl-BE" dirty="0"/>
              <a:t> des </a:t>
            </a:r>
            <a:r>
              <a:rPr lang="nl-BE" dirty="0" err="1"/>
              <a:t>numéros</a:t>
            </a:r>
            <a:r>
              <a:rPr lang="nl-BE" dirty="0"/>
              <a:t> </a:t>
            </a:r>
            <a:r>
              <a:rPr lang="nl-BE" dirty="0" err="1"/>
              <a:t>concernés</a:t>
            </a:r>
            <a:r>
              <a:rPr lang="nl-BE" dirty="0"/>
              <a:t> (par </a:t>
            </a:r>
            <a:r>
              <a:rPr lang="nl-BE" dirty="0" err="1"/>
              <a:t>exemple</a:t>
            </a:r>
            <a:r>
              <a:rPr lang="nl-BE" dirty="0"/>
              <a:t> “</a:t>
            </a:r>
            <a:r>
              <a:rPr lang="nl-BE" i="1" dirty="0"/>
              <a:t>chaussée X, du n° .. au n° ..”</a:t>
            </a:r>
            <a:r>
              <a:rPr lang="nl-BE" dirty="0"/>
              <a:t>)</a:t>
            </a:r>
          </a:p>
          <a:p>
            <a:pPr marL="3200400" lvl="7" indent="0">
              <a:buNone/>
            </a:pPr>
            <a:endParaRPr lang="nl-BE" sz="2800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1"/>
            <a:endParaRPr lang="nl-BE" dirty="0"/>
          </a:p>
          <a:p>
            <a:pPr lvl="7"/>
            <a:endParaRPr lang="nl-BE" dirty="0"/>
          </a:p>
          <a:p>
            <a:pPr marL="3200400" lvl="7" indent="0">
              <a:buNone/>
            </a:pPr>
            <a:endParaRPr lang="nl-BE" dirty="0"/>
          </a:p>
          <a:p>
            <a:pPr marL="3200400" lvl="7" indent="0">
              <a:buNone/>
            </a:pPr>
            <a:endParaRPr lang="nl-BE" dirty="0"/>
          </a:p>
          <a:p>
            <a:pPr marL="3200400" lvl="7" indent="0">
              <a:buNone/>
            </a:pPr>
            <a:r>
              <a:rPr lang="nl-BE" dirty="0"/>
              <a:t>							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7BD7C5F-2FA7-4ED1-8337-2A8A1308CF3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248" y="572022"/>
            <a:ext cx="933451" cy="78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8604346-4285-41A3-93CE-D0F36E08212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178929" y="572023"/>
            <a:ext cx="2779570" cy="78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5">
            <a:extLst>
              <a:ext uri="{FF2B5EF4-FFF2-40B4-BE49-F238E27FC236}">
                <a16:creationId xmlns:a16="http://schemas.microsoft.com/office/drawing/2014/main" id="{4FD8091A-8D70-422F-926A-D20A02E8EC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314325"/>
            <a:ext cx="2381250" cy="8080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452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48"/>
    </mc:Choice>
    <mc:Fallback xmlns="">
      <p:transition spd="slow" advTm="121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058A8479-4FB5-4175-95CE-E8F7CC94382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00375" y="620713"/>
            <a:ext cx="6400800" cy="431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BE" altLang="fr-FR" sz="1600" b="1" dirty="0">
                <a:solidFill>
                  <a:srgbClr val="FF0000"/>
                </a:solidFill>
              </a:rPr>
              <a:t>LE PLAN DE COMMUNICATION DU PLP</a:t>
            </a:r>
          </a:p>
        </p:txBody>
      </p:sp>
      <p:sp>
        <p:nvSpPr>
          <p:cNvPr id="2055" name="Oval 7">
            <a:extLst>
              <a:ext uri="{FF2B5EF4-FFF2-40B4-BE49-F238E27FC236}">
                <a16:creationId xmlns:a16="http://schemas.microsoft.com/office/drawing/2014/main" id="{C7F04BB6-05EA-4267-8EA8-401F2DD79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1125538"/>
            <a:ext cx="8085138" cy="2590800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fr-FR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3" name="Oval 8">
            <a:extLst>
              <a:ext uri="{FF2B5EF4-FFF2-40B4-BE49-F238E27FC236}">
                <a16:creationId xmlns:a16="http://schemas.microsoft.com/office/drawing/2014/main" id="{BF82E061-46F1-4539-9ED4-3733BC9B0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2988" y="2082800"/>
            <a:ext cx="2425700" cy="914400"/>
          </a:xfrm>
          <a:prstGeom prst="ellipse">
            <a:avLst/>
          </a:prstGeom>
          <a:solidFill>
            <a:srgbClr val="EDBBB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BE" altLang="fr-FR" sz="1600">
                <a:solidFill>
                  <a:srgbClr val="FF0000"/>
                </a:solidFill>
              </a:rPr>
              <a:t>Equipes d’intervention</a:t>
            </a:r>
          </a:p>
        </p:txBody>
      </p:sp>
      <p:sp>
        <p:nvSpPr>
          <p:cNvPr id="2059" name="Rectangle 11">
            <a:extLst>
              <a:ext uri="{FF2B5EF4-FFF2-40B4-BE49-F238E27FC236}">
                <a16:creationId xmlns:a16="http://schemas.microsoft.com/office/drawing/2014/main" id="{66FCF375-11FD-48AF-98CB-44F74A3AF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9" y="1233488"/>
            <a:ext cx="3024187" cy="78105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altLang="fr-FR" dirty="0">
                <a:solidFill>
                  <a:srgbClr val="000000"/>
                </a:solidFill>
                <a:latin typeface="Arial" charset="0"/>
                <a:cs typeface="Arial" charset="0"/>
              </a:rPr>
              <a:t>Police zone de 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altLang="fr-FR" sz="1400" dirty="0">
                <a:solidFill>
                  <a:srgbClr val="000000"/>
                </a:solidFill>
                <a:latin typeface="Arial" charset="0"/>
                <a:cs typeface="Arial" charset="0"/>
              </a:rPr>
              <a:t>Tél …</a:t>
            </a:r>
          </a:p>
        </p:txBody>
      </p:sp>
      <p:sp>
        <p:nvSpPr>
          <p:cNvPr id="2" name="Text Box 12">
            <a:extLst>
              <a:ext uri="{FF2B5EF4-FFF2-40B4-BE49-F238E27FC236}">
                <a16:creationId xmlns:a16="http://schemas.microsoft.com/office/drawing/2014/main" id="{344508D5-CE33-4973-BE6D-16B1EDECA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5013326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800">
              <a:solidFill>
                <a:srgbClr val="000000"/>
              </a:solidFill>
            </a:endParaRPr>
          </a:p>
        </p:txBody>
      </p:sp>
      <p:sp>
        <p:nvSpPr>
          <p:cNvPr id="2056" name="Text Box 13">
            <a:extLst>
              <a:ext uri="{FF2B5EF4-FFF2-40B4-BE49-F238E27FC236}">
                <a16:creationId xmlns:a16="http://schemas.microsoft.com/office/drawing/2014/main" id="{467A0097-0E7B-4EC5-9781-57371C6C2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4263" y="4941889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FR" altLang="fr-FR" sz="1000">
              <a:solidFill>
                <a:srgbClr val="000000"/>
              </a:solidFill>
            </a:endParaRPr>
          </a:p>
        </p:txBody>
      </p:sp>
      <p:sp>
        <p:nvSpPr>
          <p:cNvPr id="2057" name="Rectangle 14">
            <a:extLst>
              <a:ext uri="{FF2B5EF4-FFF2-40B4-BE49-F238E27FC236}">
                <a16:creationId xmlns:a16="http://schemas.microsoft.com/office/drawing/2014/main" id="{25C39D97-E358-4DEF-878C-BB89B2F59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5084763"/>
            <a:ext cx="2160588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BE" altLang="fr-FR" sz="1000" b="1" i="1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BE" altLang="fr-FR" sz="1000" b="1" i="1">
                <a:solidFill>
                  <a:srgbClr val="FF0000"/>
                </a:solidFill>
              </a:rPr>
              <a:t>Cas nécessitant une intervention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BE" altLang="fr-FR" sz="1000" b="1" i="1">
                <a:solidFill>
                  <a:srgbClr val="FF0000"/>
                </a:solidFill>
              </a:rPr>
              <a:t> immédiate de la police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BE" altLang="fr-FR" sz="1000" b="1" i="1">
                <a:solidFill>
                  <a:srgbClr val="FF0000"/>
                </a:solidFill>
              </a:rPr>
              <a:t>Urgences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fr-BE" altLang="fr-FR" sz="1000" b="1" i="1">
              <a:solidFill>
                <a:srgbClr val="000000"/>
              </a:solidFill>
            </a:endParaRPr>
          </a:p>
        </p:txBody>
      </p:sp>
      <p:sp>
        <p:nvSpPr>
          <p:cNvPr id="2058" name="Oval 15">
            <a:extLst>
              <a:ext uri="{FF2B5EF4-FFF2-40B4-BE49-F238E27FC236}">
                <a16:creationId xmlns:a16="http://schemas.microsoft.com/office/drawing/2014/main" id="{2DDC58E0-E8B0-4760-AED5-968801E7F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3716338"/>
            <a:ext cx="2663825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BE" altLang="fr-FR" sz="1800">
                <a:solidFill>
                  <a:srgbClr val="FF0000"/>
                </a:solidFill>
              </a:rPr>
              <a:t>Tél. </a:t>
            </a:r>
            <a:r>
              <a:rPr lang="fr-BE" altLang="fr-FR" sz="1800" b="1">
                <a:solidFill>
                  <a:srgbClr val="FF0000"/>
                </a:solidFill>
              </a:rPr>
              <a:t>101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E0C873BC-4696-450B-BA40-2B5F5B542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064" y="5311776"/>
            <a:ext cx="1944687" cy="1101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BE" altLang="fr-FR" sz="1000">
                <a:solidFill>
                  <a:srgbClr val="0070C0"/>
                </a:solidFill>
              </a:rPr>
              <a:t>Informations pouvant s’avérer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BE" altLang="fr-FR" sz="1000">
                <a:solidFill>
                  <a:srgbClr val="0070C0"/>
                </a:solidFill>
              </a:rPr>
              <a:t>utiles en matière de lutte contre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BE" altLang="fr-FR" sz="1000">
                <a:solidFill>
                  <a:srgbClr val="0070C0"/>
                </a:solidFill>
              </a:rPr>
              <a:t>la criminalité dans le quartier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BE" altLang="fr-FR" sz="1000">
                <a:solidFill>
                  <a:srgbClr val="0070C0"/>
                </a:solidFill>
              </a:rPr>
              <a:t>Renseignements utiles suite à des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BE" altLang="fr-FR" sz="1000">
                <a:solidFill>
                  <a:srgbClr val="0070C0"/>
                </a:solidFill>
              </a:rPr>
              <a:t> faits suspects constatés</a:t>
            </a:r>
          </a:p>
        </p:txBody>
      </p:sp>
      <p:sp>
        <p:nvSpPr>
          <p:cNvPr id="2060" name="Line 19">
            <a:extLst>
              <a:ext uri="{FF2B5EF4-FFF2-40B4-BE49-F238E27FC236}">
                <a16:creationId xmlns:a16="http://schemas.microsoft.com/office/drawing/2014/main" id="{84132E50-5111-4652-9D1F-4653547F43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3614" y="6237288"/>
            <a:ext cx="5048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BE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1" name="Line 21">
            <a:extLst>
              <a:ext uri="{FF2B5EF4-FFF2-40B4-BE49-F238E27FC236}">
                <a16:creationId xmlns:a16="http://schemas.microsoft.com/office/drawing/2014/main" id="{1313FF1D-3D63-498F-B871-2A39FE3939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3613" y="5661026"/>
            <a:ext cx="0" cy="5762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BE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2" name="Line 22">
            <a:extLst>
              <a:ext uri="{FF2B5EF4-FFF2-40B4-BE49-F238E27FC236}">
                <a16:creationId xmlns:a16="http://schemas.microsoft.com/office/drawing/2014/main" id="{69497A94-80C1-426B-947A-0419B1BEDE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38538" y="4652963"/>
            <a:ext cx="0" cy="431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BE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3" name="Line 25">
            <a:extLst>
              <a:ext uri="{FF2B5EF4-FFF2-40B4-BE49-F238E27FC236}">
                <a16:creationId xmlns:a16="http://schemas.microsoft.com/office/drawing/2014/main" id="{11851DE7-8659-47DF-AEED-2D0C521890F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04063" y="2852739"/>
            <a:ext cx="755650" cy="206375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BE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4" name="Line 28">
            <a:extLst>
              <a:ext uri="{FF2B5EF4-FFF2-40B4-BE49-F238E27FC236}">
                <a16:creationId xmlns:a16="http://schemas.microsoft.com/office/drawing/2014/main" id="{14A459B3-BC7B-46C2-A95C-AB4A2DA094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25838" y="2997200"/>
            <a:ext cx="0" cy="711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BE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5" name="Line 30">
            <a:extLst>
              <a:ext uri="{FF2B5EF4-FFF2-40B4-BE49-F238E27FC236}">
                <a16:creationId xmlns:a16="http://schemas.microsoft.com/office/drawing/2014/main" id="{20C59BBB-D105-400F-89A3-F8A1E35E37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75413" y="5789613"/>
            <a:ext cx="628650" cy="107950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BE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6" name="Oval 10">
            <a:extLst>
              <a:ext uri="{FF2B5EF4-FFF2-40B4-BE49-F238E27FC236}">
                <a16:creationId xmlns:a16="http://schemas.microsoft.com/office/drawing/2014/main" id="{E9538B1D-E22F-49E4-9860-6781D4063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1916113"/>
            <a:ext cx="2425700" cy="1143000"/>
          </a:xfrm>
          <a:prstGeom prst="ellipse">
            <a:avLst/>
          </a:prstGeom>
          <a:solidFill>
            <a:srgbClr val="CFE9B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BE" altLang="fr-FR" sz="1400" b="1">
                <a:solidFill>
                  <a:srgbClr val="00B050"/>
                </a:solidFill>
              </a:rPr>
              <a:t>Conseiller Prévention Vol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BE" altLang="fr-FR" sz="1400" b="1">
                <a:solidFill>
                  <a:srgbClr val="00B050"/>
                </a:solidFill>
              </a:rPr>
              <a:t>Assistance aux victimes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BE" altLang="fr-FR" sz="1400">
                <a:solidFill>
                  <a:srgbClr val="00B050"/>
                </a:solidFill>
              </a:rPr>
              <a:t>Tél …</a:t>
            </a:r>
          </a:p>
        </p:txBody>
      </p:sp>
      <p:sp>
        <p:nvSpPr>
          <p:cNvPr id="2067" name="Oval 10">
            <a:extLst>
              <a:ext uri="{FF2B5EF4-FFF2-40B4-BE49-F238E27FC236}">
                <a16:creationId xmlns:a16="http://schemas.microsoft.com/office/drawing/2014/main" id="{38745AC1-ECB7-437B-9F43-8DF901CBC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288" y="2049464"/>
            <a:ext cx="2425700" cy="987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BE" altLang="fr-FR" sz="1600">
                <a:solidFill>
                  <a:srgbClr val="0070C0"/>
                </a:solidFill>
              </a:rPr>
              <a:t>Policier de référence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BE" altLang="fr-FR" sz="1400">
                <a:solidFill>
                  <a:srgbClr val="0070C0"/>
                </a:solidFill>
              </a:rPr>
              <a:t>Tél …</a:t>
            </a:r>
          </a:p>
        </p:txBody>
      </p:sp>
      <p:cxnSp>
        <p:nvCxnSpPr>
          <p:cNvPr id="66" name="Connecteur droit avec flèche 65">
            <a:extLst>
              <a:ext uri="{FF2B5EF4-FFF2-40B4-BE49-F238E27FC236}">
                <a16:creationId xmlns:a16="http://schemas.microsoft.com/office/drawing/2014/main" id="{62B3A5B3-3A65-4C5F-A85E-8C46536AAF4A}"/>
              </a:ext>
            </a:extLst>
          </p:cNvPr>
          <p:cNvCxnSpPr/>
          <p:nvPr/>
        </p:nvCxnSpPr>
        <p:spPr>
          <a:xfrm>
            <a:off x="6167438" y="3059113"/>
            <a:ext cx="11112" cy="2838450"/>
          </a:xfrm>
          <a:prstGeom prst="straightConnector1">
            <a:avLst/>
          </a:prstGeom>
          <a:ln w="5715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9" name="Line 30">
            <a:extLst>
              <a:ext uri="{FF2B5EF4-FFF2-40B4-BE49-F238E27FC236}">
                <a16:creationId xmlns:a16="http://schemas.microsoft.com/office/drawing/2014/main" id="{8EB39202-4900-4CB3-9E7B-43B51920DD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59713" y="3059113"/>
            <a:ext cx="0" cy="2252662"/>
          </a:xfrm>
          <a:prstGeom prst="line">
            <a:avLst/>
          </a:prstGeom>
          <a:noFill/>
          <a:ln w="57150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BE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7F2CD05E-A916-4100-9712-6B690CD42C28}"/>
              </a:ext>
            </a:extLst>
          </p:cNvPr>
          <p:cNvCxnSpPr>
            <a:stCxn id="2084" idx="0"/>
          </p:cNvCxnSpPr>
          <p:nvPr/>
        </p:nvCxnSpPr>
        <p:spPr>
          <a:xfrm flipV="1">
            <a:off x="9245600" y="2997200"/>
            <a:ext cx="0" cy="86360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Connecteur droit 2047">
            <a:extLst>
              <a:ext uri="{FF2B5EF4-FFF2-40B4-BE49-F238E27FC236}">
                <a16:creationId xmlns:a16="http://schemas.microsoft.com/office/drawing/2014/main" id="{E929160F-6C0A-4CB6-9E34-5FFEEB511D4D}"/>
              </a:ext>
            </a:extLst>
          </p:cNvPr>
          <p:cNvCxnSpPr/>
          <p:nvPr/>
        </p:nvCxnSpPr>
        <p:spPr>
          <a:xfrm>
            <a:off x="6716714" y="6586538"/>
            <a:ext cx="2562225" cy="11112"/>
          </a:xfrm>
          <a:prstGeom prst="line">
            <a:avLst/>
          </a:prstGeom>
          <a:ln w="5715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2" name="Connecteur droit avec flèche 2051">
            <a:extLst>
              <a:ext uri="{FF2B5EF4-FFF2-40B4-BE49-F238E27FC236}">
                <a16:creationId xmlns:a16="http://schemas.microsoft.com/office/drawing/2014/main" id="{9FECB417-DBC0-4209-87A8-C85D97D9D68D}"/>
              </a:ext>
            </a:extLst>
          </p:cNvPr>
          <p:cNvCxnSpPr/>
          <p:nvPr/>
        </p:nvCxnSpPr>
        <p:spPr>
          <a:xfrm flipV="1">
            <a:off x="9264650" y="4437064"/>
            <a:ext cx="0" cy="2160587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3" name="Rectangle 16">
            <a:extLst>
              <a:ext uri="{FF2B5EF4-FFF2-40B4-BE49-F238E27FC236}">
                <a16:creationId xmlns:a16="http://schemas.microsoft.com/office/drawing/2014/main" id="{FB0AB3FA-15E5-4539-B406-5B58294F5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2689" y="3868739"/>
            <a:ext cx="2376487" cy="3952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BE" altLang="fr-FR" sz="1000">
                <a:solidFill>
                  <a:srgbClr val="0070C0"/>
                </a:solidFill>
              </a:rPr>
              <a:t>Modes opératoires fréquemment utilisés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BE" altLang="fr-FR" sz="1000">
                <a:solidFill>
                  <a:srgbClr val="0070C0"/>
                </a:solidFill>
              </a:rPr>
              <a:t>Statistiques des faits (anonymisés)</a:t>
            </a:r>
          </a:p>
        </p:txBody>
      </p:sp>
      <p:cxnSp>
        <p:nvCxnSpPr>
          <p:cNvPr id="2068" name="Connecteur droit 2067">
            <a:extLst>
              <a:ext uri="{FF2B5EF4-FFF2-40B4-BE49-F238E27FC236}">
                <a16:creationId xmlns:a16="http://schemas.microsoft.com/office/drawing/2014/main" id="{C600E194-1587-44BB-8778-1F21C3DE50DD}"/>
              </a:ext>
            </a:extLst>
          </p:cNvPr>
          <p:cNvCxnSpPr>
            <a:endCxn id="2084" idx="1"/>
          </p:cNvCxnSpPr>
          <p:nvPr/>
        </p:nvCxnSpPr>
        <p:spPr>
          <a:xfrm flipV="1">
            <a:off x="6240463" y="4149726"/>
            <a:ext cx="2159000" cy="1693863"/>
          </a:xfrm>
          <a:prstGeom prst="line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DE2CE5B1-B0F3-4453-B72C-346B3A173D9D}"/>
              </a:ext>
            </a:extLst>
          </p:cNvPr>
          <p:cNvCxnSpPr/>
          <p:nvPr/>
        </p:nvCxnSpPr>
        <p:spPr>
          <a:xfrm flipV="1">
            <a:off x="4806950" y="3644901"/>
            <a:ext cx="0" cy="225266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6" name="Rectangle 38">
            <a:extLst>
              <a:ext uri="{FF2B5EF4-FFF2-40B4-BE49-F238E27FC236}">
                <a16:creationId xmlns:a16="http://schemas.microsoft.com/office/drawing/2014/main" id="{38232CA4-DC83-42B6-96D6-0527C10B3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588" y="5083176"/>
            <a:ext cx="1223962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BE" altLang="fr-FR" sz="1000">
                <a:solidFill>
                  <a:srgbClr val="000000"/>
                </a:solidFill>
              </a:rPr>
              <a:t>Dépôts de plaintes</a:t>
            </a:r>
          </a:p>
        </p:txBody>
      </p: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D477A6EB-6EEC-4EDE-9686-1433A4712BC4}"/>
              </a:ext>
            </a:extLst>
          </p:cNvPr>
          <p:cNvCxnSpPr/>
          <p:nvPr/>
        </p:nvCxnSpPr>
        <p:spPr>
          <a:xfrm>
            <a:off x="6275389" y="6718300"/>
            <a:ext cx="4249737" cy="6350"/>
          </a:xfrm>
          <a:prstGeom prst="line">
            <a:avLst/>
          </a:prstGeom>
          <a:ln w="571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avec flèche 94">
            <a:extLst>
              <a:ext uri="{FF2B5EF4-FFF2-40B4-BE49-F238E27FC236}">
                <a16:creationId xmlns:a16="http://schemas.microsoft.com/office/drawing/2014/main" id="{1ED2ACA5-1D44-4AAA-9797-486C4A1171EB}"/>
              </a:ext>
            </a:extLst>
          </p:cNvPr>
          <p:cNvCxnSpPr/>
          <p:nvPr/>
        </p:nvCxnSpPr>
        <p:spPr>
          <a:xfrm flipV="1">
            <a:off x="10477501" y="2565401"/>
            <a:ext cx="11113" cy="4149725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7F7E0EFB-B016-486A-9339-5F033AF5656E}"/>
              </a:ext>
            </a:extLst>
          </p:cNvPr>
          <p:cNvCxnSpPr/>
          <p:nvPr/>
        </p:nvCxnSpPr>
        <p:spPr>
          <a:xfrm flipH="1">
            <a:off x="9983789" y="2565400"/>
            <a:ext cx="504825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0" name="Oval 5">
            <a:extLst>
              <a:ext uri="{FF2B5EF4-FFF2-40B4-BE49-F238E27FC236}">
                <a16:creationId xmlns:a16="http://schemas.microsoft.com/office/drawing/2014/main" id="{D8B6F487-49C6-4DDB-AFC8-456685CD1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439" y="5805488"/>
            <a:ext cx="3240087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BE" altLang="fr-FR" sz="1800">
                <a:solidFill>
                  <a:srgbClr val="000000"/>
                </a:solidFill>
              </a:rPr>
              <a:t>Membre adhérant au PLP</a:t>
            </a:r>
          </a:p>
        </p:txBody>
      </p:sp>
      <p:sp>
        <p:nvSpPr>
          <p:cNvPr id="87" name="Rectangle 38">
            <a:extLst>
              <a:ext uri="{FF2B5EF4-FFF2-40B4-BE49-F238E27FC236}">
                <a16:creationId xmlns:a16="http://schemas.microsoft.com/office/drawing/2014/main" id="{CACB20B6-7F62-4455-981D-4D2F1A41D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6089" y="4581526"/>
            <a:ext cx="1296987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altLang="fr-FR" sz="1050" dirty="0">
                <a:solidFill>
                  <a:srgbClr val="00B050"/>
                </a:solidFill>
                <a:latin typeface="Arial" charset="0"/>
                <a:cs typeface="Arial" charset="0"/>
              </a:rPr>
              <a:t>Soutien aux victimes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altLang="fr-FR" sz="1050" dirty="0" err="1">
                <a:solidFill>
                  <a:srgbClr val="00B050"/>
                </a:solidFill>
                <a:latin typeface="Arial" charset="0"/>
                <a:cs typeface="Arial" charset="0"/>
              </a:rPr>
              <a:t>Technoprévention</a:t>
            </a:r>
            <a:endParaRPr lang="fr-BE" altLang="fr-FR" sz="1050" dirty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  <p:sp>
        <p:nvSpPr>
          <p:cNvPr id="2082" name="Oval 6">
            <a:extLst>
              <a:ext uri="{FF2B5EF4-FFF2-40B4-BE49-F238E27FC236}">
                <a16:creationId xmlns:a16="http://schemas.microsoft.com/office/drawing/2014/main" id="{D1C91A16-B240-441E-9EBE-EC3DF7631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437063"/>
            <a:ext cx="3238500" cy="647700"/>
          </a:xfrm>
          <a:prstGeom prst="ellipse">
            <a:avLst/>
          </a:prstGeom>
          <a:solidFill>
            <a:srgbClr val="E5E0B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BE" altLang="fr-FR" sz="1800">
                <a:solidFill>
                  <a:srgbClr val="000000"/>
                </a:solidFill>
              </a:rPr>
              <a:t>Coordinateur du PLP</a:t>
            </a:r>
          </a:p>
        </p:txBody>
      </p:sp>
      <p:cxnSp>
        <p:nvCxnSpPr>
          <p:cNvPr id="103" name="Connecteur droit avec flèche 102">
            <a:extLst>
              <a:ext uri="{FF2B5EF4-FFF2-40B4-BE49-F238E27FC236}">
                <a16:creationId xmlns:a16="http://schemas.microsoft.com/office/drawing/2014/main" id="{BD0392D7-DB50-4EF9-AA5C-9A33C5FBACC3}"/>
              </a:ext>
            </a:extLst>
          </p:cNvPr>
          <p:cNvCxnSpPr/>
          <p:nvPr/>
        </p:nvCxnSpPr>
        <p:spPr>
          <a:xfrm flipV="1">
            <a:off x="8759825" y="3057525"/>
            <a:ext cx="0" cy="86360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4" name="Rectangle 38">
            <a:extLst>
              <a:ext uri="{FF2B5EF4-FFF2-40B4-BE49-F238E27FC236}">
                <a16:creationId xmlns:a16="http://schemas.microsoft.com/office/drawing/2014/main" id="{F2026BA6-CE46-4A4E-B16F-5E483C104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464" y="3860801"/>
            <a:ext cx="1692275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BE" altLang="fr-FR" sz="1100">
                <a:solidFill>
                  <a:srgbClr val="00B050"/>
                </a:solidFill>
              </a:rPr>
              <a:t>Besoins/Suggestions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fr-BE" altLang="fr-FR" sz="1100">
                <a:solidFill>
                  <a:srgbClr val="00B050"/>
                </a:solidFill>
              </a:rPr>
              <a:t>en matière préventive</a:t>
            </a:r>
          </a:p>
        </p:txBody>
      </p:sp>
      <p:pic>
        <p:nvPicPr>
          <p:cNvPr id="36" name="Afbeelding 5">
            <a:extLst>
              <a:ext uri="{FF2B5EF4-FFF2-40B4-BE49-F238E27FC236}">
                <a16:creationId xmlns:a16="http://schemas.microsoft.com/office/drawing/2014/main" id="{F24855B7-2D95-4378-B448-370A45C131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0"/>
            <a:ext cx="2381250" cy="585787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746415C1-7499-4EFC-A278-E427E948ED8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923203" y="45174"/>
            <a:ext cx="2779570" cy="78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F06450FA-D7EF-4BD7-B702-CC2D79277FA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076" y="194542"/>
            <a:ext cx="933451" cy="782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  <p:bldP spid="2053" grpId="0" animBg="1"/>
      <p:bldP spid="2059" grpId="0" animBg="1"/>
      <p:bldP spid="2057" grpId="0" animBg="1"/>
      <p:bldP spid="2058" grpId="0" animBg="1"/>
      <p:bldP spid="3" grpId="0" animBg="1"/>
      <p:bldP spid="2066" grpId="0" animBg="1"/>
      <p:bldP spid="2067" grpId="0" animBg="1"/>
      <p:bldP spid="2073" grpId="0" animBg="1"/>
      <p:bldP spid="2076" grpId="0" animBg="1"/>
      <p:bldP spid="2080" grpId="0" animBg="1"/>
      <p:bldP spid="87" grpId="0" animBg="1"/>
      <p:bldP spid="2082" grpId="0" animBg="1"/>
      <p:bldP spid="208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423541"/>
            <a:ext cx="10515600" cy="782489"/>
          </a:xfrm>
        </p:spPr>
        <p:txBody>
          <a:bodyPr/>
          <a:lstStyle/>
          <a:p>
            <a:pPr algn="ctr"/>
            <a:r>
              <a:rPr lang="nl-BE" b="1" dirty="0">
                <a:solidFill>
                  <a:srgbClr val="FF3300"/>
                </a:solidFill>
              </a:rPr>
              <a:t>Le </a:t>
            </a:r>
            <a:r>
              <a:rPr lang="nl-BE" b="1" dirty="0" err="1">
                <a:solidFill>
                  <a:srgbClr val="FF3300"/>
                </a:solidFill>
              </a:rPr>
              <a:t>règlement</a:t>
            </a:r>
            <a:r>
              <a:rPr lang="nl-BE" b="1" dirty="0">
                <a:solidFill>
                  <a:srgbClr val="FF3300"/>
                </a:solidFill>
              </a:rPr>
              <a:t> </a:t>
            </a:r>
            <a:r>
              <a:rPr lang="nl-BE" b="1" dirty="0" err="1">
                <a:solidFill>
                  <a:srgbClr val="FF3300"/>
                </a:solidFill>
              </a:rPr>
              <a:t>d’ordre</a:t>
            </a:r>
            <a:r>
              <a:rPr lang="nl-BE" b="1" dirty="0">
                <a:solidFill>
                  <a:srgbClr val="FF3300"/>
                </a:solidFill>
              </a:rPr>
              <a:t> intérieur du PLP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18588" y="2494928"/>
            <a:ext cx="10515600" cy="4172202"/>
          </a:xfrm>
        </p:spPr>
        <p:txBody>
          <a:bodyPr>
            <a:normAutofit fontScale="25000" lnSpcReduction="20000"/>
          </a:bodyPr>
          <a:lstStyle/>
          <a:p>
            <a:pPr marL="457200" lvl="1" indent="0">
              <a:buNone/>
            </a:pPr>
            <a:endParaRPr lang="nl-BE" dirty="0"/>
          </a:p>
          <a:p>
            <a:pPr lvl="1"/>
            <a:r>
              <a:rPr lang="nl-BE" sz="9600" dirty="0"/>
              <a:t>La circulaire </a:t>
            </a:r>
            <a:r>
              <a:rPr lang="nl-BE" sz="9600" dirty="0" err="1"/>
              <a:t>ministérielle</a:t>
            </a:r>
            <a:r>
              <a:rPr lang="nl-BE" sz="9600" dirty="0"/>
              <a:t> du 19 </a:t>
            </a:r>
            <a:r>
              <a:rPr lang="nl-BE" sz="9600" dirty="0" err="1"/>
              <a:t>février</a:t>
            </a:r>
            <a:r>
              <a:rPr lang="nl-BE" sz="9600" dirty="0"/>
              <a:t> 2019 </a:t>
            </a:r>
            <a:r>
              <a:rPr lang="nl-BE" sz="9600" dirty="0" err="1"/>
              <a:t>prévoit</a:t>
            </a:r>
            <a:r>
              <a:rPr lang="nl-BE" sz="9600" dirty="0"/>
              <a:t> la rédaction </a:t>
            </a:r>
            <a:r>
              <a:rPr lang="nl-BE" sz="9600" dirty="0" err="1"/>
              <a:t>d’un</a:t>
            </a:r>
            <a:r>
              <a:rPr lang="nl-BE" sz="9600" dirty="0"/>
              <a:t> </a:t>
            </a:r>
            <a:r>
              <a:rPr lang="nl-BE" sz="9600" dirty="0" err="1"/>
              <a:t>règlement</a:t>
            </a:r>
            <a:r>
              <a:rPr lang="nl-BE" sz="9600" dirty="0"/>
              <a:t> </a:t>
            </a:r>
            <a:r>
              <a:rPr lang="nl-BE" sz="9600" dirty="0" err="1"/>
              <a:t>d’ordre</a:t>
            </a:r>
            <a:r>
              <a:rPr lang="nl-BE" sz="9600" dirty="0"/>
              <a:t> intérieur pour </a:t>
            </a:r>
            <a:r>
              <a:rPr lang="nl-BE" sz="9600" dirty="0" err="1"/>
              <a:t>chaque</a:t>
            </a:r>
            <a:r>
              <a:rPr lang="nl-BE" sz="9600" dirty="0"/>
              <a:t> PLP.  </a:t>
            </a:r>
          </a:p>
          <a:p>
            <a:pPr lvl="1"/>
            <a:r>
              <a:rPr lang="nl-BE" sz="9600" dirty="0"/>
              <a:t>Ce </a:t>
            </a:r>
            <a:r>
              <a:rPr lang="nl-BE" sz="9600" dirty="0" err="1"/>
              <a:t>règlement</a:t>
            </a:r>
            <a:r>
              <a:rPr lang="nl-BE" sz="9600" dirty="0"/>
              <a:t> </a:t>
            </a:r>
            <a:r>
              <a:rPr lang="nl-BE" sz="9600" dirty="0" err="1"/>
              <a:t>prévoit</a:t>
            </a:r>
            <a:r>
              <a:rPr lang="nl-BE" sz="9600" dirty="0"/>
              <a:t> la </a:t>
            </a:r>
            <a:r>
              <a:rPr lang="nl-BE" sz="9600" dirty="0" err="1"/>
              <a:t>définition</a:t>
            </a:r>
            <a:r>
              <a:rPr lang="nl-BE" sz="9600" dirty="0"/>
              <a:t> du </a:t>
            </a:r>
            <a:r>
              <a:rPr lang="nl-BE" sz="9600" dirty="0" err="1"/>
              <a:t>rôle</a:t>
            </a:r>
            <a:r>
              <a:rPr lang="nl-BE" sz="9600" dirty="0"/>
              <a:t> de </a:t>
            </a:r>
            <a:r>
              <a:rPr lang="nl-BE" sz="9600" dirty="0" err="1"/>
              <a:t>chacun</a:t>
            </a:r>
            <a:r>
              <a:rPr lang="nl-BE" sz="9600" dirty="0"/>
              <a:t>, </a:t>
            </a:r>
            <a:r>
              <a:rPr lang="nl-BE" sz="9600" dirty="0" err="1"/>
              <a:t>le</a:t>
            </a:r>
            <a:r>
              <a:rPr lang="nl-BE" sz="9600" dirty="0"/>
              <a:t> plan de </a:t>
            </a:r>
            <a:r>
              <a:rPr lang="nl-BE" sz="9600" dirty="0" err="1"/>
              <a:t>communication</a:t>
            </a:r>
            <a:r>
              <a:rPr lang="nl-BE" sz="9600" dirty="0"/>
              <a:t> </a:t>
            </a:r>
            <a:r>
              <a:rPr lang="nl-BE" sz="9600" dirty="0" err="1"/>
              <a:t>qui</a:t>
            </a:r>
            <a:r>
              <a:rPr lang="nl-BE" sz="9600" dirty="0"/>
              <a:t> </a:t>
            </a:r>
            <a:r>
              <a:rPr lang="nl-BE" sz="9600" dirty="0" err="1"/>
              <a:t>doit</a:t>
            </a:r>
            <a:r>
              <a:rPr lang="nl-BE" sz="9600" dirty="0"/>
              <a:t> </a:t>
            </a:r>
            <a:r>
              <a:rPr lang="nl-BE" sz="9600" dirty="0" err="1"/>
              <a:t>être</a:t>
            </a:r>
            <a:r>
              <a:rPr lang="nl-BE" sz="9600" dirty="0"/>
              <a:t> </a:t>
            </a:r>
            <a:r>
              <a:rPr lang="nl-BE" sz="9600" dirty="0" err="1"/>
              <a:t>suivi</a:t>
            </a:r>
            <a:r>
              <a:rPr lang="nl-BE" sz="9600" dirty="0"/>
              <a:t> par </a:t>
            </a:r>
            <a:r>
              <a:rPr lang="nl-BE" sz="9600" dirty="0" err="1"/>
              <a:t>tous</a:t>
            </a:r>
            <a:r>
              <a:rPr lang="nl-BE" sz="9600" dirty="0"/>
              <a:t>, </a:t>
            </a:r>
            <a:r>
              <a:rPr lang="nl-BE" sz="9600" dirty="0" err="1"/>
              <a:t>quelles</a:t>
            </a:r>
            <a:r>
              <a:rPr lang="nl-BE" sz="9600" dirty="0"/>
              <a:t> </a:t>
            </a:r>
            <a:r>
              <a:rPr lang="nl-BE" sz="9600" dirty="0" err="1"/>
              <a:t>données</a:t>
            </a:r>
            <a:r>
              <a:rPr lang="nl-BE" sz="9600" dirty="0"/>
              <a:t> </a:t>
            </a:r>
            <a:r>
              <a:rPr lang="nl-BE" sz="9600" dirty="0" err="1"/>
              <a:t>sont</a:t>
            </a:r>
            <a:r>
              <a:rPr lang="nl-BE" sz="9600" dirty="0"/>
              <a:t> </a:t>
            </a:r>
            <a:r>
              <a:rPr lang="nl-BE" sz="9600" dirty="0" err="1"/>
              <a:t>collectées</a:t>
            </a:r>
            <a:r>
              <a:rPr lang="nl-BE" sz="9600" dirty="0"/>
              <a:t> par </a:t>
            </a:r>
            <a:r>
              <a:rPr lang="nl-BE" sz="9600" dirty="0" err="1"/>
              <a:t>le</a:t>
            </a:r>
            <a:r>
              <a:rPr lang="nl-BE" sz="9600" dirty="0"/>
              <a:t> PLP, </a:t>
            </a:r>
            <a:r>
              <a:rPr lang="nl-BE" sz="9600" dirty="0" err="1"/>
              <a:t>comment</a:t>
            </a:r>
            <a:r>
              <a:rPr lang="nl-BE" sz="9600" dirty="0"/>
              <a:t> ces </a:t>
            </a:r>
            <a:r>
              <a:rPr lang="nl-BE" sz="9600" dirty="0" err="1"/>
              <a:t>données</a:t>
            </a:r>
            <a:r>
              <a:rPr lang="nl-BE" sz="9600" dirty="0"/>
              <a:t> </a:t>
            </a:r>
            <a:r>
              <a:rPr lang="nl-BE" sz="9600" dirty="0" err="1"/>
              <a:t>sont</a:t>
            </a:r>
            <a:r>
              <a:rPr lang="nl-BE" sz="9600" dirty="0"/>
              <a:t> protégées et </a:t>
            </a:r>
            <a:r>
              <a:rPr lang="nl-BE" sz="9600" dirty="0" err="1"/>
              <a:t>traitées</a:t>
            </a:r>
            <a:r>
              <a:rPr lang="nl-BE" sz="9600" dirty="0"/>
              <a:t>, </a:t>
            </a:r>
            <a:r>
              <a:rPr lang="nl-BE" sz="9600" dirty="0" err="1"/>
              <a:t>quelle</a:t>
            </a:r>
            <a:r>
              <a:rPr lang="nl-BE" sz="9600" dirty="0"/>
              <a:t> </a:t>
            </a:r>
            <a:r>
              <a:rPr lang="nl-BE" sz="9600" dirty="0" err="1"/>
              <a:t>est</a:t>
            </a:r>
            <a:r>
              <a:rPr lang="nl-BE" sz="9600" dirty="0"/>
              <a:t> la </a:t>
            </a:r>
            <a:r>
              <a:rPr lang="nl-BE" sz="9600" dirty="0" err="1"/>
              <a:t>durée</a:t>
            </a:r>
            <a:r>
              <a:rPr lang="nl-BE" sz="9600" dirty="0"/>
              <a:t> de </a:t>
            </a:r>
            <a:r>
              <a:rPr lang="nl-BE" sz="9600" dirty="0" err="1"/>
              <a:t>conservation</a:t>
            </a:r>
            <a:r>
              <a:rPr lang="nl-BE" sz="9600" dirty="0"/>
              <a:t> </a:t>
            </a:r>
            <a:r>
              <a:rPr lang="nl-BE" sz="9600" dirty="0" err="1"/>
              <a:t>desdites</a:t>
            </a:r>
            <a:r>
              <a:rPr lang="nl-BE" sz="9600" dirty="0"/>
              <a:t> </a:t>
            </a:r>
            <a:r>
              <a:rPr lang="nl-BE" sz="9600" dirty="0" err="1"/>
              <a:t>données</a:t>
            </a:r>
            <a:r>
              <a:rPr lang="nl-BE" sz="9600" dirty="0"/>
              <a:t>, </a:t>
            </a:r>
            <a:r>
              <a:rPr lang="nl-BE" sz="9600" dirty="0" err="1"/>
              <a:t>qui</a:t>
            </a:r>
            <a:r>
              <a:rPr lang="nl-BE" sz="9600" dirty="0"/>
              <a:t> </a:t>
            </a:r>
            <a:r>
              <a:rPr lang="nl-BE" sz="9600" dirty="0" err="1"/>
              <a:t>est</a:t>
            </a:r>
            <a:r>
              <a:rPr lang="nl-BE" sz="9600" dirty="0"/>
              <a:t> </a:t>
            </a:r>
            <a:r>
              <a:rPr lang="nl-BE" sz="9600" dirty="0" err="1"/>
              <a:t>habilité</a:t>
            </a:r>
            <a:r>
              <a:rPr lang="nl-BE" sz="9600" dirty="0"/>
              <a:t> à les </a:t>
            </a:r>
            <a:r>
              <a:rPr lang="nl-BE" sz="9600" dirty="0" err="1"/>
              <a:t>traiter</a:t>
            </a:r>
            <a:r>
              <a:rPr lang="nl-BE" sz="9600" dirty="0"/>
              <a:t>, </a:t>
            </a:r>
            <a:r>
              <a:rPr lang="nl-BE" sz="9600" dirty="0" err="1"/>
              <a:t>comment</a:t>
            </a:r>
            <a:r>
              <a:rPr lang="nl-BE" sz="9600" dirty="0"/>
              <a:t> </a:t>
            </a:r>
            <a:r>
              <a:rPr lang="nl-BE" sz="9600" dirty="0" err="1"/>
              <a:t>le</a:t>
            </a:r>
            <a:r>
              <a:rPr lang="nl-BE" sz="9600" dirty="0"/>
              <a:t> </a:t>
            </a:r>
            <a:r>
              <a:rPr lang="nl-BE" sz="9600" dirty="0" err="1"/>
              <a:t>membre</a:t>
            </a:r>
            <a:r>
              <a:rPr lang="nl-BE" sz="9600" dirty="0"/>
              <a:t> peut </a:t>
            </a:r>
            <a:r>
              <a:rPr lang="nl-BE" sz="9600" dirty="0" err="1"/>
              <a:t>demander</a:t>
            </a:r>
            <a:r>
              <a:rPr lang="nl-BE" sz="9600" dirty="0"/>
              <a:t> de </a:t>
            </a:r>
            <a:r>
              <a:rPr lang="nl-BE" sz="9600" dirty="0" err="1"/>
              <a:t>consulter</a:t>
            </a:r>
            <a:r>
              <a:rPr lang="nl-BE" sz="9600" dirty="0"/>
              <a:t> </a:t>
            </a:r>
            <a:r>
              <a:rPr lang="nl-BE" sz="9600" dirty="0" err="1"/>
              <a:t>ses</a:t>
            </a:r>
            <a:r>
              <a:rPr lang="nl-BE" sz="9600" dirty="0"/>
              <a:t> </a:t>
            </a:r>
            <a:r>
              <a:rPr lang="nl-BE" sz="9600" dirty="0" err="1"/>
              <a:t>données</a:t>
            </a:r>
            <a:r>
              <a:rPr lang="nl-BE" sz="9600" dirty="0"/>
              <a:t>, les faire </a:t>
            </a:r>
            <a:r>
              <a:rPr lang="nl-BE" sz="9600" dirty="0" err="1"/>
              <a:t>rectifier</a:t>
            </a:r>
            <a:r>
              <a:rPr lang="nl-BE" sz="9600" dirty="0"/>
              <a:t> </a:t>
            </a:r>
            <a:r>
              <a:rPr lang="nl-BE" sz="9600" dirty="0" err="1"/>
              <a:t>ou</a:t>
            </a:r>
            <a:r>
              <a:rPr lang="nl-BE" sz="9600" dirty="0"/>
              <a:t> </a:t>
            </a:r>
            <a:r>
              <a:rPr lang="nl-BE" sz="9600" dirty="0" err="1"/>
              <a:t>effacer</a:t>
            </a:r>
            <a:r>
              <a:rPr lang="nl-BE" sz="9600" dirty="0"/>
              <a:t>.  </a:t>
            </a:r>
          </a:p>
          <a:p>
            <a:pPr lvl="1"/>
            <a:r>
              <a:rPr lang="nl-BE" sz="9600" dirty="0" err="1"/>
              <a:t>Lors</a:t>
            </a:r>
            <a:r>
              <a:rPr lang="nl-BE" sz="9600" dirty="0"/>
              <a:t> de </a:t>
            </a:r>
            <a:r>
              <a:rPr lang="nl-BE" sz="9600" dirty="0" err="1"/>
              <a:t>son</a:t>
            </a:r>
            <a:r>
              <a:rPr lang="nl-BE" sz="9600" dirty="0"/>
              <a:t> </a:t>
            </a:r>
            <a:r>
              <a:rPr lang="nl-BE" sz="9600" dirty="0" err="1"/>
              <a:t>adhésion</a:t>
            </a:r>
            <a:r>
              <a:rPr lang="nl-BE" sz="9600" dirty="0"/>
              <a:t>, </a:t>
            </a:r>
            <a:r>
              <a:rPr lang="nl-BE" sz="9600" dirty="0" err="1"/>
              <a:t>le</a:t>
            </a:r>
            <a:r>
              <a:rPr lang="nl-BE" sz="9600" dirty="0"/>
              <a:t> </a:t>
            </a:r>
            <a:r>
              <a:rPr lang="nl-BE" sz="9600" dirty="0" err="1"/>
              <a:t>membre</a:t>
            </a:r>
            <a:r>
              <a:rPr lang="nl-BE" sz="9600" dirty="0"/>
              <a:t> </a:t>
            </a:r>
            <a:r>
              <a:rPr lang="nl-BE" sz="9600" dirty="0" err="1"/>
              <a:t>doit</a:t>
            </a:r>
            <a:r>
              <a:rPr lang="nl-BE" sz="9600" dirty="0"/>
              <a:t> </a:t>
            </a:r>
            <a:r>
              <a:rPr lang="nl-BE" sz="9600" dirty="0" err="1"/>
              <a:t>attester</a:t>
            </a:r>
            <a:r>
              <a:rPr lang="nl-BE" sz="9600" dirty="0"/>
              <a:t> </a:t>
            </a:r>
            <a:r>
              <a:rPr lang="nl-BE" sz="9600" dirty="0" err="1"/>
              <a:t>qu’il</a:t>
            </a:r>
            <a:r>
              <a:rPr lang="nl-BE" sz="9600" dirty="0"/>
              <a:t> a </a:t>
            </a:r>
            <a:r>
              <a:rPr lang="nl-BE" sz="9600" dirty="0" err="1"/>
              <a:t>pris</a:t>
            </a:r>
            <a:r>
              <a:rPr lang="nl-BE" sz="9600" dirty="0"/>
              <a:t> </a:t>
            </a:r>
            <a:r>
              <a:rPr lang="nl-BE" sz="9600" dirty="0" err="1"/>
              <a:t>connaissance</a:t>
            </a:r>
            <a:r>
              <a:rPr lang="nl-BE" sz="9600" dirty="0"/>
              <a:t> du </a:t>
            </a:r>
            <a:r>
              <a:rPr lang="nl-BE" sz="9600" dirty="0" err="1"/>
              <a:t>règlement</a:t>
            </a:r>
            <a:r>
              <a:rPr lang="nl-BE" sz="9600" dirty="0"/>
              <a:t> </a:t>
            </a:r>
            <a:r>
              <a:rPr lang="nl-BE" sz="9600" dirty="0" err="1"/>
              <a:t>d’ordre</a:t>
            </a:r>
            <a:r>
              <a:rPr lang="nl-BE" sz="9600" dirty="0"/>
              <a:t> intérieur et </a:t>
            </a:r>
            <a:r>
              <a:rPr lang="nl-BE" sz="9600" dirty="0" err="1"/>
              <a:t>qu’il</a:t>
            </a:r>
            <a:r>
              <a:rPr lang="nl-BE" sz="9600" dirty="0"/>
              <a:t> </a:t>
            </a:r>
            <a:r>
              <a:rPr lang="nl-BE" sz="9600" dirty="0" err="1"/>
              <a:t>donne</a:t>
            </a:r>
            <a:r>
              <a:rPr lang="nl-BE" sz="9600" dirty="0"/>
              <a:t> </a:t>
            </a:r>
            <a:r>
              <a:rPr lang="nl-BE" sz="9600" dirty="0" err="1"/>
              <a:t>son</a:t>
            </a:r>
            <a:r>
              <a:rPr lang="nl-BE" sz="9600" dirty="0"/>
              <a:t> </a:t>
            </a:r>
            <a:r>
              <a:rPr lang="nl-BE" sz="9600" dirty="0" err="1"/>
              <a:t>accord</a:t>
            </a:r>
            <a:r>
              <a:rPr lang="nl-BE" sz="9600" dirty="0"/>
              <a:t> </a:t>
            </a:r>
            <a:r>
              <a:rPr lang="nl-BE" sz="9600" dirty="0" err="1"/>
              <a:t>formel</a:t>
            </a:r>
            <a:r>
              <a:rPr lang="nl-BE" sz="9600" dirty="0"/>
              <a:t> pour la collecte et </a:t>
            </a:r>
            <a:r>
              <a:rPr lang="nl-BE" sz="9600" dirty="0" err="1"/>
              <a:t>le</a:t>
            </a:r>
            <a:r>
              <a:rPr lang="nl-BE" sz="9600" dirty="0"/>
              <a:t> </a:t>
            </a:r>
            <a:r>
              <a:rPr lang="nl-BE" sz="9600" dirty="0" err="1"/>
              <a:t>traitement</a:t>
            </a:r>
            <a:r>
              <a:rPr lang="nl-BE" sz="9600" dirty="0"/>
              <a:t> de </a:t>
            </a:r>
            <a:r>
              <a:rPr lang="nl-BE" sz="9600" dirty="0" err="1"/>
              <a:t>ses</a:t>
            </a:r>
            <a:r>
              <a:rPr lang="nl-BE" sz="9600" dirty="0"/>
              <a:t> </a:t>
            </a:r>
            <a:r>
              <a:rPr lang="nl-BE" sz="9600" dirty="0" err="1"/>
              <a:t>données</a:t>
            </a:r>
            <a:r>
              <a:rPr lang="nl-BE" sz="9600" dirty="0"/>
              <a:t> (nom, </a:t>
            </a:r>
            <a:r>
              <a:rPr lang="nl-BE" sz="9600" dirty="0" err="1"/>
              <a:t>prénom</a:t>
            </a:r>
            <a:r>
              <a:rPr lang="nl-BE" sz="9600" dirty="0"/>
              <a:t>, </a:t>
            </a:r>
            <a:r>
              <a:rPr lang="nl-BE" sz="9600" dirty="0" err="1"/>
              <a:t>adresse</a:t>
            </a:r>
            <a:r>
              <a:rPr lang="nl-BE" sz="9600" dirty="0"/>
              <a:t>, </a:t>
            </a:r>
            <a:r>
              <a:rPr lang="nl-BE" sz="9600" dirty="0" err="1"/>
              <a:t>adresse</a:t>
            </a:r>
            <a:r>
              <a:rPr lang="nl-BE" sz="9600" dirty="0"/>
              <a:t> mail, </a:t>
            </a:r>
            <a:r>
              <a:rPr lang="nl-BE" sz="9600" dirty="0" err="1"/>
              <a:t>éventuellement</a:t>
            </a:r>
            <a:r>
              <a:rPr lang="nl-BE" sz="9600" dirty="0"/>
              <a:t> numéro de </a:t>
            </a:r>
            <a:r>
              <a:rPr lang="nl-BE" sz="9600" dirty="0" err="1"/>
              <a:t>téléphone</a:t>
            </a:r>
            <a:r>
              <a:rPr lang="nl-BE" sz="9600" dirty="0"/>
              <a:t> et </a:t>
            </a:r>
            <a:r>
              <a:rPr lang="nl-BE" sz="9600" dirty="0" err="1"/>
              <a:t>contenu</a:t>
            </a:r>
            <a:r>
              <a:rPr lang="nl-BE" sz="9600" dirty="0"/>
              <a:t> des </a:t>
            </a:r>
            <a:r>
              <a:rPr lang="nl-BE" sz="9600" dirty="0" err="1"/>
              <a:t>messages</a:t>
            </a:r>
            <a:r>
              <a:rPr lang="nl-BE" sz="9600" dirty="0"/>
              <a:t> échangés, en </a:t>
            </a:r>
            <a:r>
              <a:rPr lang="nl-BE" sz="9600" dirty="0" err="1"/>
              <a:t>ce</a:t>
            </a:r>
            <a:r>
              <a:rPr lang="nl-BE" sz="9600" dirty="0"/>
              <a:t> </a:t>
            </a:r>
            <a:r>
              <a:rPr lang="nl-BE" sz="9600" dirty="0" err="1"/>
              <a:t>compris</a:t>
            </a:r>
            <a:r>
              <a:rPr lang="nl-BE" sz="9600" dirty="0"/>
              <a:t> les </a:t>
            </a:r>
            <a:r>
              <a:rPr lang="nl-BE" sz="9600" dirty="0" err="1"/>
              <a:t>demandes</a:t>
            </a:r>
            <a:r>
              <a:rPr lang="nl-BE" sz="9600" dirty="0"/>
              <a:t> </a:t>
            </a:r>
            <a:r>
              <a:rPr lang="nl-BE" sz="9600" dirty="0" err="1"/>
              <a:t>d’audits</a:t>
            </a:r>
            <a:r>
              <a:rPr lang="nl-BE" sz="9600" dirty="0"/>
              <a:t> de </a:t>
            </a:r>
            <a:r>
              <a:rPr lang="nl-BE" sz="9600" dirty="0" err="1"/>
              <a:t>sécurité</a:t>
            </a:r>
            <a:r>
              <a:rPr lang="nl-BE" sz="9600" dirty="0"/>
              <a:t> des </a:t>
            </a:r>
            <a:r>
              <a:rPr lang="nl-BE" sz="9600" dirty="0" err="1"/>
              <a:t>immeubles</a:t>
            </a:r>
            <a:r>
              <a:rPr lang="nl-BE" sz="9600" dirty="0"/>
              <a:t> </a:t>
            </a:r>
            <a:r>
              <a:rPr lang="nl-BE" sz="9600" dirty="0" err="1"/>
              <a:t>demandés</a:t>
            </a:r>
            <a:r>
              <a:rPr lang="nl-BE" sz="9600" dirty="0"/>
              <a:t> via </a:t>
            </a:r>
            <a:r>
              <a:rPr lang="nl-BE" sz="9600" dirty="0" err="1"/>
              <a:t>le</a:t>
            </a:r>
            <a:r>
              <a:rPr lang="nl-BE" sz="9600" dirty="0"/>
              <a:t> PLP)</a:t>
            </a:r>
          </a:p>
          <a:p>
            <a:pPr marL="3200400" lvl="7" indent="0">
              <a:buNone/>
            </a:pPr>
            <a:endParaRPr lang="nl-BE" sz="2800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1"/>
            <a:endParaRPr lang="nl-BE" dirty="0"/>
          </a:p>
          <a:p>
            <a:pPr lvl="7"/>
            <a:endParaRPr lang="nl-BE" dirty="0"/>
          </a:p>
          <a:p>
            <a:pPr marL="3200400" lvl="7" indent="0">
              <a:buNone/>
            </a:pPr>
            <a:endParaRPr lang="nl-BE" dirty="0"/>
          </a:p>
          <a:p>
            <a:pPr marL="3200400" lvl="7" indent="0">
              <a:buNone/>
            </a:pPr>
            <a:endParaRPr lang="nl-BE" dirty="0"/>
          </a:p>
          <a:p>
            <a:pPr marL="3200400" lvl="7" indent="0">
              <a:buNone/>
            </a:pPr>
            <a:r>
              <a:rPr lang="nl-BE" dirty="0"/>
              <a:t>							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7BD7C5F-2FA7-4ED1-8337-2A8A1308CF3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248" y="572022"/>
            <a:ext cx="933451" cy="78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8604346-4285-41A3-93CE-D0F36E08212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178929" y="572023"/>
            <a:ext cx="2779570" cy="78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5">
            <a:extLst>
              <a:ext uri="{FF2B5EF4-FFF2-40B4-BE49-F238E27FC236}">
                <a16:creationId xmlns:a16="http://schemas.microsoft.com/office/drawing/2014/main" id="{C525AA77-C438-4E61-9756-B04AB2B7F1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314325"/>
            <a:ext cx="2381250" cy="8080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183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48"/>
    </mc:Choice>
    <mc:Fallback xmlns="">
      <p:transition spd="slow" advTm="121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423541"/>
            <a:ext cx="10515600" cy="782489"/>
          </a:xfrm>
        </p:spPr>
        <p:txBody>
          <a:bodyPr/>
          <a:lstStyle/>
          <a:p>
            <a:pPr algn="ctr"/>
            <a:r>
              <a:rPr lang="nl-BE" b="1" dirty="0">
                <a:solidFill>
                  <a:srgbClr val="FF3300"/>
                </a:solidFill>
              </a:rPr>
              <a:t>La </a:t>
            </a:r>
            <a:r>
              <a:rPr lang="nl-BE" b="1" dirty="0" err="1">
                <a:solidFill>
                  <a:srgbClr val="FF3300"/>
                </a:solidFill>
              </a:rPr>
              <a:t>charte</a:t>
            </a:r>
            <a:r>
              <a:rPr lang="nl-BE" b="1" dirty="0">
                <a:solidFill>
                  <a:srgbClr val="FF3300"/>
                </a:solidFill>
              </a:rPr>
              <a:t> du PLP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18588" y="2494928"/>
            <a:ext cx="10515600" cy="4172202"/>
          </a:xfrm>
        </p:spPr>
        <p:txBody>
          <a:bodyPr>
            <a:normAutofit fontScale="25000" lnSpcReduction="20000"/>
          </a:bodyPr>
          <a:lstStyle/>
          <a:p>
            <a:pPr lvl="1"/>
            <a:endParaRPr lang="nl-BE" dirty="0"/>
          </a:p>
          <a:p>
            <a:pPr lvl="1"/>
            <a:r>
              <a:rPr lang="nl-BE" sz="9600" dirty="0"/>
              <a:t>La </a:t>
            </a:r>
            <a:r>
              <a:rPr lang="nl-BE" sz="9600" dirty="0" err="1"/>
              <a:t>création</a:t>
            </a:r>
            <a:r>
              <a:rPr lang="nl-BE" sz="9600" dirty="0"/>
              <a:t> du PLP </a:t>
            </a:r>
            <a:r>
              <a:rPr lang="nl-BE" sz="9600" dirty="0" err="1"/>
              <a:t>est</a:t>
            </a:r>
            <a:r>
              <a:rPr lang="nl-BE" sz="9600" dirty="0"/>
              <a:t> </a:t>
            </a:r>
            <a:r>
              <a:rPr lang="nl-BE" sz="9600" dirty="0" err="1"/>
              <a:t>matérialisée</a:t>
            </a:r>
            <a:r>
              <a:rPr lang="nl-BE" sz="9600" dirty="0"/>
              <a:t> par la </a:t>
            </a:r>
            <a:r>
              <a:rPr lang="nl-BE" sz="9600" dirty="0" err="1"/>
              <a:t>signature</a:t>
            </a:r>
            <a:r>
              <a:rPr lang="nl-BE" sz="9600" dirty="0"/>
              <a:t> </a:t>
            </a:r>
            <a:r>
              <a:rPr lang="nl-BE" sz="9600" dirty="0" err="1"/>
              <a:t>formelle</a:t>
            </a:r>
            <a:r>
              <a:rPr lang="nl-BE" sz="9600" dirty="0"/>
              <a:t> </a:t>
            </a:r>
            <a:r>
              <a:rPr lang="nl-BE" sz="9600" dirty="0" err="1"/>
              <a:t>d’une</a:t>
            </a:r>
            <a:r>
              <a:rPr lang="nl-BE" sz="9600" dirty="0"/>
              <a:t> </a:t>
            </a:r>
            <a:r>
              <a:rPr lang="nl-BE" sz="9600" dirty="0" err="1"/>
              <a:t>charte</a:t>
            </a:r>
            <a:r>
              <a:rPr lang="nl-BE" sz="9600" dirty="0"/>
              <a:t> par </a:t>
            </a:r>
            <a:r>
              <a:rPr lang="nl-BE" sz="9600" dirty="0" err="1"/>
              <a:t>le</a:t>
            </a:r>
            <a:r>
              <a:rPr lang="nl-BE" sz="9600" dirty="0"/>
              <a:t> </a:t>
            </a:r>
            <a:r>
              <a:rPr lang="nl-BE" sz="9600" dirty="0" err="1"/>
              <a:t>coordinateur</a:t>
            </a:r>
            <a:r>
              <a:rPr lang="nl-BE" sz="9600" dirty="0"/>
              <a:t>, la zone de </a:t>
            </a:r>
            <a:r>
              <a:rPr lang="nl-BE" sz="9600" dirty="0" err="1"/>
              <a:t>police</a:t>
            </a:r>
            <a:r>
              <a:rPr lang="nl-BE" sz="9600" dirty="0"/>
              <a:t> </a:t>
            </a:r>
            <a:r>
              <a:rPr lang="nl-BE" sz="9600" dirty="0" err="1"/>
              <a:t>concernée</a:t>
            </a:r>
            <a:r>
              <a:rPr lang="nl-BE" sz="9600" dirty="0"/>
              <a:t> et </a:t>
            </a:r>
            <a:r>
              <a:rPr lang="nl-BE" sz="9600" dirty="0" err="1"/>
              <a:t>l’autorité</a:t>
            </a:r>
            <a:r>
              <a:rPr lang="nl-BE" sz="9600" dirty="0"/>
              <a:t> communale.</a:t>
            </a:r>
          </a:p>
          <a:p>
            <a:pPr marL="457200" lvl="1" indent="0">
              <a:buNone/>
            </a:pPr>
            <a:endParaRPr lang="nl-BE" sz="9600" dirty="0"/>
          </a:p>
          <a:p>
            <a:pPr lvl="1"/>
            <a:r>
              <a:rPr lang="nl-BE" sz="9600" dirty="0"/>
              <a:t>Les </a:t>
            </a:r>
            <a:r>
              <a:rPr lang="nl-BE" sz="9600" dirty="0" err="1"/>
              <a:t>trois</a:t>
            </a:r>
            <a:r>
              <a:rPr lang="nl-BE" sz="9600" dirty="0"/>
              <a:t> </a:t>
            </a:r>
            <a:r>
              <a:rPr lang="nl-BE" sz="9600" dirty="0" err="1"/>
              <a:t>parties</a:t>
            </a:r>
            <a:r>
              <a:rPr lang="nl-BE" sz="9600" dirty="0"/>
              <a:t> </a:t>
            </a:r>
            <a:r>
              <a:rPr lang="nl-BE" sz="9600" dirty="0" err="1"/>
              <a:t>s’engagent</a:t>
            </a:r>
            <a:r>
              <a:rPr lang="nl-BE" sz="9600" dirty="0"/>
              <a:t> à </a:t>
            </a:r>
            <a:r>
              <a:rPr lang="nl-BE" sz="9600" dirty="0" err="1"/>
              <a:t>coopérer</a:t>
            </a:r>
            <a:r>
              <a:rPr lang="nl-BE" sz="9600" dirty="0"/>
              <a:t> pour faire </a:t>
            </a:r>
            <a:r>
              <a:rPr lang="nl-BE" sz="9600" dirty="0" err="1"/>
              <a:t>fonctionner</a:t>
            </a:r>
            <a:r>
              <a:rPr lang="nl-BE" sz="9600" dirty="0"/>
              <a:t> </a:t>
            </a:r>
            <a:r>
              <a:rPr lang="nl-BE" sz="9600" dirty="0" err="1"/>
              <a:t>efficacement</a:t>
            </a:r>
            <a:r>
              <a:rPr lang="nl-BE" sz="9600" dirty="0"/>
              <a:t> </a:t>
            </a:r>
            <a:r>
              <a:rPr lang="nl-BE" sz="9600" dirty="0" err="1"/>
              <a:t>le</a:t>
            </a:r>
            <a:r>
              <a:rPr lang="nl-BE" sz="9600" dirty="0"/>
              <a:t> PLP</a:t>
            </a:r>
          </a:p>
          <a:p>
            <a:pPr lvl="2"/>
            <a:r>
              <a:rPr lang="nl-BE" sz="9600" dirty="0"/>
              <a:t>Le </a:t>
            </a:r>
            <a:r>
              <a:rPr lang="nl-BE" sz="9600" dirty="0" err="1"/>
              <a:t>coordinateur</a:t>
            </a:r>
            <a:r>
              <a:rPr lang="nl-BE" sz="9600" dirty="0"/>
              <a:t> s’engage à faire </a:t>
            </a:r>
            <a:r>
              <a:rPr lang="nl-BE" sz="9600" dirty="0" err="1"/>
              <a:t>vivre</a:t>
            </a:r>
            <a:r>
              <a:rPr lang="nl-BE" sz="9600" dirty="0"/>
              <a:t> </a:t>
            </a:r>
            <a:r>
              <a:rPr lang="nl-BE" sz="9600" dirty="0" err="1"/>
              <a:t>le</a:t>
            </a:r>
            <a:r>
              <a:rPr lang="nl-BE" sz="9600" dirty="0"/>
              <a:t> PLP (</a:t>
            </a:r>
            <a:r>
              <a:rPr lang="nl-BE" sz="9600" dirty="0" err="1"/>
              <a:t>gestion</a:t>
            </a:r>
            <a:r>
              <a:rPr lang="nl-BE" sz="9600" dirty="0"/>
              <a:t> des </a:t>
            </a:r>
            <a:r>
              <a:rPr lang="nl-BE" sz="9600" dirty="0" err="1"/>
              <a:t>membres</a:t>
            </a:r>
            <a:r>
              <a:rPr lang="nl-BE" sz="9600" dirty="0"/>
              <a:t>, transmission des </a:t>
            </a:r>
            <a:r>
              <a:rPr lang="nl-BE" sz="9600" dirty="0" err="1"/>
              <a:t>messages</a:t>
            </a:r>
            <a:r>
              <a:rPr lang="nl-BE" sz="9600" dirty="0"/>
              <a:t> et des </a:t>
            </a:r>
            <a:r>
              <a:rPr lang="nl-BE" sz="9600" dirty="0" err="1"/>
              <a:t>demandes</a:t>
            </a:r>
            <a:r>
              <a:rPr lang="nl-BE" sz="9600" dirty="0"/>
              <a:t> </a:t>
            </a:r>
            <a:r>
              <a:rPr lang="nl-BE" sz="9600" dirty="0" err="1"/>
              <a:t>d’audits</a:t>
            </a:r>
            <a:r>
              <a:rPr lang="nl-BE" sz="9600" dirty="0"/>
              <a:t> de </a:t>
            </a:r>
            <a:r>
              <a:rPr lang="nl-BE" sz="9600" dirty="0" err="1"/>
              <a:t>sécurité</a:t>
            </a:r>
            <a:r>
              <a:rPr lang="nl-BE" sz="9600" dirty="0"/>
              <a:t>,…)</a:t>
            </a:r>
          </a:p>
          <a:p>
            <a:pPr lvl="2"/>
            <a:r>
              <a:rPr lang="nl-BE" sz="9600" dirty="0"/>
              <a:t>La zone de </a:t>
            </a:r>
            <a:r>
              <a:rPr lang="nl-BE" sz="9600" dirty="0" err="1"/>
              <a:t>police</a:t>
            </a:r>
            <a:r>
              <a:rPr lang="nl-BE" sz="9600" dirty="0"/>
              <a:t> s’engage à </a:t>
            </a:r>
            <a:r>
              <a:rPr lang="nl-BE" sz="9600" dirty="0" err="1"/>
              <a:t>communiquer</a:t>
            </a:r>
            <a:r>
              <a:rPr lang="nl-BE" sz="9600" dirty="0"/>
              <a:t> de </a:t>
            </a:r>
            <a:r>
              <a:rPr lang="nl-BE" sz="9600" dirty="0" err="1"/>
              <a:t>façon</a:t>
            </a:r>
            <a:r>
              <a:rPr lang="nl-BE" sz="9600" dirty="0"/>
              <a:t> </a:t>
            </a:r>
            <a:r>
              <a:rPr lang="nl-BE" sz="9600" dirty="0" err="1"/>
              <a:t>active</a:t>
            </a:r>
            <a:r>
              <a:rPr lang="nl-BE" sz="9600" dirty="0"/>
              <a:t> </a:t>
            </a:r>
            <a:r>
              <a:rPr lang="nl-BE" sz="9600" dirty="0" err="1"/>
              <a:t>toutes</a:t>
            </a:r>
            <a:r>
              <a:rPr lang="nl-BE" sz="9600" dirty="0"/>
              <a:t> les </a:t>
            </a:r>
            <a:r>
              <a:rPr lang="nl-BE" sz="9600" dirty="0" err="1"/>
              <a:t>informations</a:t>
            </a:r>
            <a:r>
              <a:rPr lang="nl-BE" sz="9600" dirty="0"/>
              <a:t> </a:t>
            </a:r>
            <a:r>
              <a:rPr lang="nl-BE" sz="9600" dirty="0" err="1"/>
              <a:t>utiles</a:t>
            </a:r>
            <a:r>
              <a:rPr lang="nl-BE" sz="9600" dirty="0"/>
              <a:t> à la </a:t>
            </a:r>
            <a:r>
              <a:rPr lang="nl-BE" sz="9600" dirty="0" err="1"/>
              <a:t>vie</a:t>
            </a:r>
            <a:r>
              <a:rPr lang="nl-BE" sz="9600" dirty="0"/>
              <a:t> du PLP</a:t>
            </a:r>
          </a:p>
          <a:p>
            <a:pPr lvl="2"/>
            <a:r>
              <a:rPr lang="nl-BE" sz="9600" dirty="0"/>
              <a:t>La commune s’engage à </a:t>
            </a:r>
            <a:r>
              <a:rPr lang="nl-BE" sz="9600" dirty="0" err="1"/>
              <a:t>apporter</a:t>
            </a:r>
            <a:r>
              <a:rPr lang="nl-BE" sz="9600" dirty="0"/>
              <a:t> </a:t>
            </a:r>
            <a:r>
              <a:rPr lang="nl-BE" sz="9600" dirty="0" err="1"/>
              <a:t>un</a:t>
            </a:r>
            <a:r>
              <a:rPr lang="nl-BE" sz="9600" dirty="0"/>
              <a:t> </a:t>
            </a:r>
            <a:r>
              <a:rPr lang="nl-BE" sz="9600" dirty="0" err="1"/>
              <a:t>appui</a:t>
            </a:r>
            <a:r>
              <a:rPr lang="nl-BE" sz="9600" dirty="0"/>
              <a:t>, </a:t>
            </a:r>
            <a:r>
              <a:rPr lang="nl-BE" sz="9600" dirty="0" err="1"/>
              <a:t>notamment</a:t>
            </a:r>
            <a:r>
              <a:rPr lang="nl-BE" sz="9600" dirty="0"/>
              <a:t> </a:t>
            </a:r>
            <a:r>
              <a:rPr lang="nl-BE" sz="9600" dirty="0" err="1"/>
              <a:t>logistique</a:t>
            </a:r>
            <a:r>
              <a:rPr lang="nl-BE" sz="9600" dirty="0"/>
              <a:t> (</a:t>
            </a:r>
            <a:r>
              <a:rPr lang="nl-BE" sz="9600" dirty="0" err="1"/>
              <a:t>salle</a:t>
            </a:r>
            <a:r>
              <a:rPr lang="nl-BE" sz="9600" dirty="0"/>
              <a:t> de </a:t>
            </a:r>
            <a:r>
              <a:rPr lang="nl-BE" sz="9600" dirty="0" err="1"/>
              <a:t>réunion</a:t>
            </a:r>
            <a:r>
              <a:rPr lang="nl-BE" sz="9600" dirty="0"/>
              <a:t>, </a:t>
            </a:r>
            <a:r>
              <a:rPr lang="nl-BE" sz="9600" dirty="0" err="1"/>
              <a:t>duplication</a:t>
            </a:r>
            <a:r>
              <a:rPr lang="nl-BE" sz="9600" dirty="0"/>
              <a:t> de </a:t>
            </a:r>
            <a:r>
              <a:rPr lang="nl-BE" sz="9600" dirty="0" err="1"/>
              <a:t>toutes-boîtes</a:t>
            </a:r>
            <a:r>
              <a:rPr lang="nl-BE" sz="9600" dirty="0"/>
              <a:t>, </a:t>
            </a:r>
            <a:r>
              <a:rPr lang="nl-BE" sz="9600" dirty="0" err="1"/>
              <a:t>acquisition</a:t>
            </a:r>
            <a:r>
              <a:rPr lang="nl-BE" sz="9600" dirty="0"/>
              <a:t> et placement des </a:t>
            </a:r>
            <a:r>
              <a:rPr lang="nl-BE" sz="9600" dirty="0" err="1"/>
              <a:t>panneaux</a:t>
            </a:r>
            <a:r>
              <a:rPr lang="nl-BE" sz="9600" dirty="0"/>
              <a:t> de </a:t>
            </a:r>
            <a:r>
              <a:rPr lang="nl-BE" sz="9600" dirty="0" err="1"/>
              <a:t>signalisation</a:t>
            </a:r>
            <a:r>
              <a:rPr lang="nl-BE" sz="9600" dirty="0"/>
              <a:t> </a:t>
            </a:r>
            <a:r>
              <a:rPr lang="nl-BE" sz="9600" dirty="0" err="1"/>
              <a:t>aux</a:t>
            </a:r>
            <a:r>
              <a:rPr lang="nl-BE" sz="9600" dirty="0"/>
              <a:t> </a:t>
            </a:r>
            <a:r>
              <a:rPr lang="nl-BE" sz="9600" dirty="0" err="1"/>
              <a:t>confins</a:t>
            </a:r>
            <a:r>
              <a:rPr lang="nl-BE" sz="9600" dirty="0"/>
              <a:t> du </a:t>
            </a:r>
            <a:r>
              <a:rPr lang="nl-BE" sz="9600" dirty="0" err="1"/>
              <a:t>quartier</a:t>
            </a:r>
            <a:r>
              <a:rPr lang="nl-BE" sz="9600" dirty="0"/>
              <a:t>, </a:t>
            </a:r>
            <a:r>
              <a:rPr lang="nl-BE" sz="9600" dirty="0" err="1"/>
              <a:t>éventuellement</a:t>
            </a:r>
            <a:r>
              <a:rPr lang="nl-BE" sz="9600" dirty="0"/>
              <a:t> prise en charge des </a:t>
            </a:r>
            <a:r>
              <a:rPr lang="nl-BE" sz="9600" dirty="0" err="1"/>
              <a:t>coûts</a:t>
            </a:r>
            <a:r>
              <a:rPr lang="nl-BE" sz="9600" dirty="0"/>
              <a:t> de </a:t>
            </a:r>
            <a:r>
              <a:rPr lang="nl-BE" sz="9600" dirty="0" err="1"/>
              <a:t>communications</a:t>
            </a:r>
            <a:r>
              <a:rPr lang="nl-BE" sz="9600" dirty="0"/>
              <a:t>,…)</a:t>
            </a:r>
          </a:p>
          <a:p>
            <a:pPr marL="3200400" lvl="7" indent="0">
              <a:buNone/>
            </a:pPr>
            <a:endParaRPr lang="nl-BE" sz="2800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1"/>
            <a:endParaRPr lang="nl-BE" dirty="0"/>
          </a:p>
          <a:p>
            <a:pPr lvl="7"/>
            <a:endParaRPr lang="nl-BE" dirty="0"/>
          </a:p>
          <a:p>
            <a:pPr marL="3200400" lvl="7" indent="0">
              <a:buNone/>
            </a:pPr>
            <a:endParaRPr lang="nl-BE" dirty="0"/>
          </a:p>
          <a:p>
            <a:pPr marL="3200400" lvl="7" indent="0">
              <a:buNone/>
            </a:pPr>
            <a:endParaRPr lang="nl-BE" dirty="0"/>
          </a:p>
          <a:p>
            <a:pPr marL="3200400" lvl="7" indent="0">
              <a:buNone/>
            </a:pPr>
            <a:r>
              <a:rPr lang="nl-BE" dirty="0"/>
              <a:t>							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7BD7C5F-2FA7-4ED1-8337-2A8A1308CF3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248" y="572022"/>
            <a:ext cx="933451" cy="78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8604346-4285-41A3-93CE-D0F36E08212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178929" y="572023"/>
            <a:ext cx="2779570" cy="78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5">
            <a:extLst>
              <a:ext uri="{FF2B5EF4-FFF2-40B4-BE49-F238E27FC236}">
                <a16:creationId xmlns:a16="http://schemas.microsoft.com/office/drawing/2014/main" id="{3AC7CCF7-7BBF-4E64-AC51-C474F81BCE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314325"/>
            <a:ext cx="2381250" cy="8080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994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48"/>
    </mc:Choice>
    <mc:Fallback xmlns="">
      <p:transition spd="slow" advTm="121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5809" y="1479220"/>
            <a:ext cx="10515600" cy="962979"/>
          </a:xfrm>
        </p:spPr>
        <p:txBody>
          <a:bodyPr/>
          <a:lstStyle/>
          <a:p>
            <a:pPr algn="ctr"/>
            <a:r>
              <a:rPr lang="nl-BE" b="1" dirty="0" err="1">
                <a:solidFill>
                  <a:srgbClr val="FF3300"/>
                </a:solidFill>
              </a:rPr>
              <a:t>Informations</a:t>
            </a:r>
            <a:r>
              <a:rPr lang="nl-BE" b="1" dirty="0">
                <a:solidFill>
                  <a:srgbClr val="FF3300"/>
                </a:solidFill>
              </a:rPr>
              <a:t> </a:t>
            </a:r>
            <a:r>
              <a:rPr lang="nl-BE" b="1" dirty="0" err="1">
                <a:solidFill>
                  <a:srgbClr val="FF3300"/>
                </a:solidFill>
              </a:rPr>
              <a:t>complémentaires</a:t>
            </a:r>
            <a:r>
              <a:rPr lang="nl-BE" b="1" dirty="0">
                <a:solidFill>
                  <a:srgbClr val="FF3300"/>
                </a:solidFill>
              </a:rPr>
              <a:t>/ </a:t>
            </a:r>
            <a:r>
              <a:rPr lang="nl-BE" b="1" dirty="0" err="1">
                <a:solidFill>
                  <a:srgbClr val="FF3300"/>
                </a:solidFill>
              </a:rPr>
              <a:t>questions</a:t>
            </a:r>
            <a:endParaRPr lang="nl-BE" b="1" dirty="0">
              <a:solidFill>
                <a:srgbClr val="FF3300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2577746"/>
            <a:ext cx="10515600" cy="3909549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lvl="7"/>
            <a:endParaRPr lang="nl-BE" dirty="0"/>
          </a:p>
          <a:p>
            <a:pPr lvl="1"/>
            <a:endParaRPr lang="nl-BE" dirty="0"/>
          </a:p>
          <a:p>
            <a:pPr lvl="1"/>
            <a:endParaRPr lang="nl-BE" dirty="0"/>
          </a:p>
          <a:p>
            <a:pPr lvl="1"/>
            <a:endParaRPr lang="nl-BE" dirty="0"/>
          </a:p>
          <a:p>
            <a:pPr lvl="1"/>
            <a:r>
              <a:rPr lang="nl-BE" sz="12800" b="1" dirty="0"/>
              <a:t>CENTRE D’EXPERTISE DES PLP </a:t>
            </a:r>
            <a:r>
              <a:rPr lang="nl-BE" sz="12800" b="1" dirty="0" err="1"/>
              <a:t>asbl</a:t>
            </a:r>
            <a:endParaRPr lang="nl-BE" sz="12800" b="1" dirty="0"/>
          </a:p>
          <a:p>
            <a:pPr lvl="4"/>
            <a:r>
              <a:rPr lang="nl-BE" sz="12600" dirty="0">
                <a:hlinkClick r:id="rId2"/>
              </a:rPr>
              <a:t>info@bin-plp.be</a:t>
            </a:r>
            <a:endParaRPr lang="nl-BE" sz="12600" dirty="0"/>
          </a:p>
          <a:p>
            <a:pPr lvl="4"/>
            <a:r>
              <a:rPr lang="nl-BE" sz="12600" dirty="0">
                <a:hlinkClick r:id="rId3"/>
              </a:rPr>
              <a:t>www.bin-plp.be</a:t>
            </a:r>
            <a:endParaRPr lang="nl-BE" sz="12600" dirty="0"/>
          </a:p>
          <a:p>
            <a:pPr lvl="1"/>
            <a:endParaRPr lang="nl-BE" sz="12800" dirty="0"/>
          </a:p>
          <a:p>
            <a:pPr lvl="1"/>
            <a:r>
              <a:rPr lang="nl-BE" sz="12800" b="1" dirty="0"/>
              <a:t>SPF INTERIEUR (</a:t>
            </a:r>
            <a:r>
              <a:rPr lang="nl-BE" sz="12800" b="1" dirty="0" err="1"/>
              <a:t>Direction</a:t>
            </a:r>
            <a:r>
              <a:rPr lang="nl-BE" sz="12800" b="1" dirty="0"/>
              <a:t> générale de la </a:t>
            </a:r>
            <a:r>
              <a:rPr lang="nl-BE" sz="12800" b="1" dirty="0" err="1"/>
              <a:t>Sécurité</a:t>
            </a:r>
            <a:r>
              <a:rPr lang="nl-BE" sz="12800" b="1" dirty="0"/>
              <a:t> et de la Prévention)</a:t>
            </a:r>
          </a:p>
          <a:p>
            <a:pPr lvl="2"/>
            <a:r>
              <a:rPr lang="nl-BE" sz="12800" dirty="0">
                <a:hlinkClick r:id="rId4"/>
              </a:rPr>
              <a:t>binplp@ibz.fgov.be</a:t>
            </a:r>
            <a:endParaRPr lang="nl-BE" sz="12800" dirty="0"/>
          </a:p>
          <a:p>
            <a:pPr lvl="2"/>
            <a:r>
              <a:rPr lang="nl-BE" sz="12800" dirty="0">
                <a:hlinkClick r:id="rId5"/>
              </a:rPr>
              <a:t>www.besafe.be</a:t>
            </a:r>
            <a:r>
              <a:rPr lang="nl-BE" sz="12800" dirty="0"/>
              <a:t> </a:t>
            </a:r>
          </a:p>
          <a:p>
            <a:pPr marL="914400" lvl="2" indent="0">
              <a:buNone/>
            </a:pPr>
            <a:endParaRPr lang="nl-BE" dirty="0"/>
          </a:p>
          <a:p>
            <a:pPr lvl="2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marL="3200400" lvl="7" indent="0">
              <a:buNone/>
            </a:pPr>
            <a:endParaRPr lang="nl-BE" dirty="0"/>
          </a:p>
          <a:p>
            <a:pPr marL="3200400" lvl="7" indent="0">
              <a:buNone/>
            </a:pPr>
            <a:endParaRPr lang="nl-BE" dirty="0"/>
          </a:p>
          <a:p>
            <a:pPr marL="3200400" lvl="7" indent="0">
              <a:buNone/>
            </a:pPr>
            <a:r>
              <a:rPr lang="nl-BE" dirty="0"/>
              <a:t>							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5ABAC88-1BBE-46F5-974B-8DBAD60FF01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178929" y="572023"/>
            <a:ext cx="2779570" cy="78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3C01C5B-6FBF-40E7-B4A8-302586B79740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382" y="561184"/>
            <a:ext cx="933451" cy="78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5">
            <a:extLst>
              <a:ext uri="{FF2B5EF4-FFF2-40B4-BE49-F238E27FC236}">
                <a16:creationId xmlns:a16="http://schemas.microsoft.com/office/drawing/2014/main" id="{98D1507F-49EB-4B24-8D36-1FB3686371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314325"/>
            <a:ext cx="2381250" cy="80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2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62"/>
    </mc:Choice>
    <mc:Fallback xmlns="">
      <p:transition spd="slow" advTm="127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423541"/>
            <a:ext cx="10515600" cy="782489"/>
          </a:xfrm>
        </p:spPr>
        <p:txBody>
          <a:bodyPr>
            <a:normAutofit/>
          </a:bodyPr>
          <a:lstStyle/>
          <a:p>
            <a:pPr algn="ctr"/>
            <a:r>
              <a:rPr lang="nl-BE" b="1" dirty="0">
                <a:solidFill>
                  <a:srgbClr val="FF3300"/>
                </a:solidFill>
              </a:rPr>
              <a:t>PARTENARIAT : </a:t>
            </a:r>
            <a:r>
              <a:rPr lang="nl-BE" b="1" dirty="0" err="1">
                <a:solidFill>
                  <a:srgbClr val="FF3300"/>
                </a:solidFill>
              </a:rPr>
              <a:t>quels</a:t>
            </a:r>
            <a:r>
              <a:rPr lang="nl-BE" b="1" dirty="0">
                <a:solidFill>
                  <a:srgbClr val="FF3300"/>
                </a:solidFill>
              </a:rPr>
              <a:t> </a:t>
            </a:r>
            <a:r>
              <a:rPr lang="nl-BE" b="1" dirty="0" err="1">
                <a:solidFill>
                  <a:srgbClr val="FF3300"/>
                </a:solidFill>
              </a:rPr>
              <a:t>sont</a:t>
            </a:r>
            <a:r>
              <a:rPr lang="nl-BE" b="1" dirty="0">
                <a:solidFill>
                  <a:srgbClr val="FF3300"/>
                </a:solidFill>
              </a:rPr>
              <a:t> les acteurs du PLP ?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2206030"/>
            <a:ext cx="10515600" cy="4363446"/>
          </a:xfrm>
        </p:spPr>
        <p:txBody>
          <a:bodyPr>
            <a:normAutofit fontScale="25000" lnSpcReduction="20000"/>
          </a:bodyPr>
          <a:lstStyle/>
          <a:p>
            <a:pPr lvl="1"/>
            <a:endParaRPr lang="nl-BE" dirty="0"/>
          </a:p>
          <a:p>
            <a:pPr lvl="1"/>
            <a:endParaRPr lang="nl-BE" dirty="0"/>
          </a:p>
          <a:p>
            <a:pPr lvl="1"/>
            <a:r>
              <a:rPr lang="nl-BE" sz="9600" dirty="0"/>
              <a:t>Citoyens – </a:t>
            </a:r>
            <a:r>
              <a:rPr lang="nl-BE" sz="9600" dirty="0" err="1"/>
              <a:t>indépendants</a:t>
            </a:r>
            <a:r>
              <a:rPr lang="nl-BE" sz="9600" dirty="0"/>
              <a:t> – </a:t>
            </a:r>
            <a:r>
              <a:rPr lang="nl-BE" sz="9600" dirty="0" err="1"/>
              <a:t>groupements</a:t>
            </a:r>
            <a:r>
              <a:rPr lang="nl-BE" sz="9600" dirty="0"/>
              <a:t> </a:t>
            </a:r>
            <a:r>
              <a:rPr lang="nl-BE" sz="9600" dirty="0" err="1"/>
              <a:t>professionnels</a:t>
            </a:r>
            <a:r>
              <a:rPr lang="nl-BE" sz="9600" dirty="0"/>
              <a:t> – </a:t>
            </a:r>
            <a:r>
              <a:rPr lang="nl-BE" sz="9600" dirty="0" err="1"/>
              <a:t>zonings</a:t>
            </a:r>
            <a:r>
              <a:rPr lang="nl-BE" sz="9600" dirty="0"/>
              <a:t> </a:t>
            </a:r>
            <a:r>
              <a:rPr lang="nl-BE" sz="9600" dirty="0" err="1"/>
              <a:t>industriels</a:t>
            </a:r>
            <a:r>
              <a:rPr lang="nl-BE" sz="9600" dirty="0"/>
              <a:t> </a:t>
            </a:r>
            <a:r>
              <a:rPr lang="nl-BE" sz="9600" dirty="0" err="1"/>
              <a:t>ou</a:t>
            </a:r>
            <a:r>
              <a:rPr lang="nl-BE" sz="9600" dirty="0"/>
              <a:t> </a:t>
            </a:r>
            <a:r>
              <a:rPr lang="nl-BE" sz="9600" dirty="0" err="1"/>
              <a:t>commerciaux</a:t>
            </a:r>
            <a:r>
              <a:rPr lang="nl-BE" sz="9600" dirty="0"/>
              <a:t> - … via </a:t>
            </a:r>
            <a:r>
              <a:rPr lang="nl-BE" sz="9600" dirty="0" err="1"/>
              <a:t>le</a:t>
            </a:r>
            <a:r>
              <a:rPr lang="nl-BE" sz="9600" dirty="0"/>
              <a:t> </a:t>
            </a:r>
            <a:r>
              <a:rPr lang="nl-BE" sz="9600" dirty="0" err="1"/>
              <a:t>coordinateur</a:t>
            </a:r>
            <a:r>
              <a:rPr lang="nl-BE" sz="9600" dirty="0"/>
              <a:t> : </a:t>
            </a:r>
            <a:r>
              <a:rPr lang="nl-BE" sz="9600" dirty="0" err="1"/>
              <a:t>ce</a:t>
            </a:r>
            <a:r>
              <a:rPr lang="nl-BE" sz="9600" dirty="0"/>
              <a:t> </a:t>
            </a:r>
            <a:r>
              <a:rPr lang="nl-BE" sz="9600" dirty="0" err="1"/>
              <a:t>sont</a:t>
            </a:r>
            <a:r>
              <a:rPr lang="nl-BE" sz="9600" dirty="0"/>
              <a:t> les </a:t>
            </a:r>
            <a:r>
              <a:rPr lang="nl-BE" sz="9600" b="1" dirty="0" err="1"/>
              <a:t>membres</a:t>
            </a:r>
            <a:r>
              <a:rPr lang="nl-BE" sz="9600" dirty="0"/>
              <a:t> du PLP</a:t>
            </a:r>
          </a:p>
          <a:p>
            <a:pPr lvl="1"/>
            <a:endParaRPr lang="nl-BE" sz="9600" dirty="0"/>
          </a:p>
          <a:p>
            <a:pPr lvl="1"/>
            <a:r>
              <a:rPr lang="nl-BE" sz="9600" dirty="0"/>
              <a:t>Services de </a:t>
            </a:r>
            <a:r>
              <a:rPr lang="nl-BE" sz="9600" dirty="0" err="1"/>
              <a:t>police</a:t>
            </a:r>
            <a:r>
              <a:rPr lang="nl-BE" sz="9600" dirty="0"/>
              <a:t> </a:t>
            </a:r>
          </a:p>
          <a:p>
            <a:pPr lvl="2"/>
            <a:r>
              <a:rPr lang="nl-BE" sz="9600" dirty="0" err="1"/>
              <a:t>Police</a:t>
            </a:r>
            <a:r>
              <a:rPr lang="nl-BE" sz="9600" dirty="0"/>
              <a:t> </a:t>
            </a:r>
            <a:r>
              <a:rPr lang="nl-BE" sz="9600" dirty="0" err="1"/>
              <a:t>locale</a:t>
            </a:r>
            <a:r>
              <a:rPr lang="nl-BE" sz="9600" dirty="0"/>
              <a:t> : </a:t>
            </a:r>
            <a:r>
              <a:rPr lang="nl-BE" sz="9600" b="1" dirty="0" err="1"/>
              <a:t>policier</a:t>
            </a:r>
            <a:r>
              <a:rPr lang="nl-BE" sz="9600" b="1" dirty="0"/>
              <a:t> </a:t>
            </a:r>
            <a:r>
              <a:rPr lang="nl-BE" sz="9600" b="1" dirty="0" err="1"/>
              <a:t>mandaté</a:t>
            </a:r>
            <a:r>
              <a:rPr lang="nl-BE" sz="9600" dirty="0"/>
              <a:t> – Service de </a:t>
            </a:r>
            <a:r>
              <a:rPr lang="nl-BE" sz="9600" dirty="0" err="1"/>
              <a:t>proximité</a:t>
            </a:r>
            <a:r>
              <a:rPr lang="nl-BE" sz="9600" dirty="0"/>
              <a:t> : </a:t>
            </a:r>
            <a:r>
              <a:rPr lang="nl-BE" sz="9600" dirty="0" err="1"/>
              <a:t>interlocuteur</a:t>
            </a:r>
            <a:r>
              <a:rPr lang="nl-BE" sz="9600" dirty="0"/>
              <a:t> privilégié</a:t>
            </a:r>
          </a:p>
          <a:p>
            <a:pPr lvl="2"/>
            <a:r>
              <a:rPr lang="nl-BE" sz="9600" dirty="0" err="1"/>
              <a:t>Police</a:t>
            </a:r>
            <a:r>
              <a:rPr lang="nl-BE" sz="9600" dirty="0"/>
              <a:t> fédérale : </a:t>
            </a:r>
            <a:r>
              <a:rPr lang="nl-BE" sz="9600" dirty="0" err="1"/>
              <a:t>centre</a:t>
            </a:r>
            <a:r>
              <a:rPr lang="nl-BE" sz="9600" dirty="0"/>
              <a:t> de </a:t>
            </a:r>
            <a:r>
              <a:rPr lang="nl-BE" sz="9600" dirty="0" err="1"/>
              <a:t>communications</a:t>
            </a:r>
            <a:r>
              <a:rPr lang="nl-BE" sz="9600" dirty="0"/>
              <a:t> (CIC) pour les </a:t>
            </a:r>
            <a:r>
              <a:rPr lang="nl-BE" sz="9600" dirty="0" err="1"/>
              <a:t>messages</a:t>
            </a:r>
            <a:r>
              <a:rPr lang="nl-BE" sz="9600" dirty="0"/>
              <a:t> </a:t>
            </a:r>
            <a:r>
              <a:rPr lang="nl-BE" sz="9600" dirty="0" err="1"/>
              <a:t>concernant</a:t>
            </a:r>
            <a:r>
              <a:rPr lang="nl-BE" sz="9600" dirty="0"/>
              <a:t> des </a:t>
            </a:r>
            <a:r>
              <a:rPr lang="nl-BE" sz="9600" dirty="0" err="1"/>
              <a:t>faits</a:t>
            </a:r>
            <a:r>
              <a:rPr lang="nl-BE" sz="9600" dirty="0"/>
              <a:t> en cours </a:t>
            </a:r>
            <a:r>
              <a:rPr lang="nl-BE" sz="9600" dirty="0" err="1"/>
              <a:t>ou</a:t>
            </a:r>
            <a:r>
              <a:rPr lang="nl-BE" sz="9600" dirty="0"/>
              <a:t> </a:t>
            </a:r>
            <a:r>
              <a:rPr lang="nl-BE" sz="9600" dirty="0" err="1"/>
              <a:t>très</a:t>
            </a:r>
            <a:r>
              <a:rPr lang="nl-BE" sz="9600" dirty="0"/>
              <a:t> récents – </a:t>
            </a:r>
            <a:r>
              <a:rPr lang="nl-BE" sz="9600" dirty="0" err="1"/>
              <a:t>Police</a:t>
            </a:r>
            <a:r>
              <a:rPr lang="nl-BE" sz="9600" dirty="0"/>
              <a:t> </a:t>
            </a:r>
            <a:r>
              <a:rPr lang="nl-BE" sz="9600" dirty="0" err="1"/>
              <a:t>judiciaire</a:t>
            </a:r>
            <a:r>
              <a:rPr lang="nl-BE" sz="9600" dirty="0"/>
              <a:t> fédérale (par </a:t>
            </a:r>
            <a:r>
              <a:rPr lang="nl-BE" sz="9600" dirty="0" err="1"/>
              <a:t>exemple</a:t>
            </a:r>
            <a:r>
              <a:rPr lang="nl-BE" sz="9600" dirty="0"/>
              <a:t> service </a:t>
            </a:r>
            <a:r>
              <a:rPr lang="nl-BE" sz="9600" dirty="0" err="1"/>
              <a:t>spécialisé</a:t>
            </a:r>
            <a:r>
              <a:rPr lang="nl-BE" sz="9600" dirty="0"/>
              <a:t> dans les vols, dans </a:t>
            </a:r>
            <a:r>
              <a:rPr lang="nl-BE" sz="9600" dirty="0" err="1"/>
              <a:t>le</a:t>
            </a:r>
            <a:r>
              <a:rPr lang="nl-BE" sz="9600" dirty="0"/>
              <a:t> </a:t>
            </a:r>
            <a:r>
              <a:rPr lang="nl-BE" sz="9600" dirty="0" err="1"/>
              <a:t>trafic</a:t>
            </a:r>
            <a:r>
              <a:rPr lang="nl-BE" sz="9600" dirty="0"/>
              <a:t> des </a:t>
            </a:r>
            <a:r>
              <a:rPr lang="nl-BE" sz="9600" dirty="0" err="1"/>
              <a:t>objets</a:t>
            </a:r>
            <a:r>
              <a:rPr lang="nl-BE" sz="9600" dirty="0"/>
              <a:t> </a:t>
            </a:r>
            <a:r>
              <a:rPr lang="nl-BE" sz="9600" dirty="0" err="1"/>
              <a:t>d’art</a:t>
            </a:r>
            <a:r>
              <a:rPr lang="nl-BE" sz="9600" dirty="0"/>
              <a:t>,…) pour la </a:t>
            </a:r>
            <a:r>
              <a:rPr lang="nl-BE" sz="9600" dirty="0" err="1"/>
              <a:t>diffusion</a:t>
            </a:r>
            <a:r>
              <a:rPr lang="nl-BE" sz="9600" dirty="0"/>
              <a:t> de </a:t>
            </a:r>
            <a:r>
              <a:rPr lang="nl-BE" sz="9600" dirty="0" err="1"/>
              <a:t>messages</a:t>
            </a:r>
            <a:r>
              <a:rPr lang="nl-BE" sz="9600" dirty="0"/>
              <a:t> plus </a:t>
            </a:r>
            <a:r>
              <a:rPr lang="nl-BE" sz="9600" dirty="0" err="1"/>
              <a:t>généraux</a:t>
            </a:r>
            <a:r>
              <a:rPr lang="nl-BE" sz="9600" dirty="0"/>
              <a:t> </a:t>
            </a:r>
            <a:r>
              <a:rPr lang="nl-BE" sz="9600" dirty="0" err="1"/>
              <a:t>relatifs</a:t>
            </a:r>
            <a:r>
              <a:rPr lang="nl-BE" sz="9600" dirty="0"/>
              <a:t> </a:t>
            </a:r>
            <a:r>
              <a:rPr lang="nl-BE" sz="9600" dirty="0" err="1"/>
              <a:t>aux</a:t>
            </a:r>
            <a:r>
              <a:rPr lang="nl-BE" sz="9600" dirty="0"/>
              <a:t> modes </a:t>
            </a:r>
            <a:r>
              <a:rPr lang="nl-BE" sz="9600" dirty="0" err="1"/>
              <a:t>opératoires</a:t>
            </a:r>
            <a:r>
              <a:rPr lang="nl-BE" sz="9600" dirty="0"/>
              <a:t> </a:t>
            </a:r>
            <a:r>
              <a:rPr lang="nl-BE" sz="9600" dirty="0" err="1"/>
              <a:t>relevés</a:t>
            </a:r>
            <a:r>
              <a:rPr lang="nl-BE" sz="9600" dirty="0"/>
              <a:t> </a:t>
            </a:r>
            <a:r>
              <a:rPr lang="nl-BE" sz="9600" dirty="0" err="1"/>
              <a:t>récemment</a:t>
            </a:r>
            <a:endParaRPr lang="nl-BE" sz="9600" dirty="0"/>
          </a:p>
          <a:p>
            <a:pPr lvl="1"/>
            <a:endParaRPr lang="nl-BE" sz="9600" dirty="0"/>
          </a:p>
          <a:p>
            <a:pPr lvl="1"/>
            <a:r>
              <a:rPr lang="nl-BE" sz="9600" b="1" dirty="0"/>
              <a:t>Autorités </a:t>
            </a:r>
            <a:r>
              <a:rPr lang="nl-BE" sz="9600" b="1" dirty="0" err="1"/>
              <a:t>locales</a:t>
            </a:r>
            <a:r>
              <a:rPr lang="nl-BE" sz="9600" dirty="0"/>
              <a:t>  (</a:t>
            </a:r>
            <a:r>
              <a:rPr lang="nl-BE" sz="9600" dirty="0" err="1"/>
              <a:t>Collège</a:t>
            </a:r>
            <a:r>
              <a:rPr lang="nl-BE" sz="9600" dirty="0"/>
              <a:t> </a:t>
            </a:r>
            <a:r>
              <a:rPr lang="nl-BE" sz="9600" dirty="0" err="1"/>
              <a:t>communal</a:t>
            </a:r>
            <a:r>
              <a:rPr lang="nl-BE" sz="9600" dirty="0"/>
              <a:t> – Gouverneur de </a:t>
            </a:r>
            <a:r>
              <a:rPr lang="nl-BE" sz="9600" dirty="0" err="1"/>
              <a:t>Province</a:t>
            </a:r>
            <a:r>
              <a:rPr lang="nl-BE" sz="9600" dirty="0"/>
              <a:t>) et </a:t>
            </a:r>
            <a:r>
              <a:rPr lang="nl-BE" sz="9600" dirty="0" err="1"/>
              <a:t>fédérales</a:t>
            </a:r>
            <a:r>
              <a:rPr lang="nl-BE" sz="9600" dirty="0"/>
              <a:t> (SPF Intérieur)</a:t>
            </a:r>
          </a:p>
          <a:p>
            <a:pPr marL="3200400" lvl="7" indent="0">
              <a:buNone/>
            </a:pPr>
            <a:endParaRPr lang="nl-BE" sz="9600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1"/>
            <a:endParaRPr lang="nl-BE" dirty="0"/>
          </a:p>
          <a:p>
            <a:pPr lvl="7"/>
            <a:endParaRPr lang="nl-BE" dirty="0"/>
          </a:p>
          <a:p>
            <a:pPr marL="3200400" lvl="7" indent="0">
              <a:buNone/>
            </a:pPr>
            <a:endParaRPr lang="nl-BE" dirty="0"/>
          </a:p>
          <a:p>
            <a:pPr marL="3200400" lvl="7" indent="0">
              <a:buNone/>
            </a:pPr>
            <a:endParaRPr lang="nl-BE" dirty="0"/>
          </a:p>
          <a:p>
            <a:pPr marL="3200400" lvl="7" indent="0">
              <a:buNone/>
            </a:pPr>
            <a:r>
              <a:rPr lang="nl-BE" dirty="0"/>
              <a:t>							</a:t>
            </a:r>
            <a:r>
              <a:rPr lang="nl-BE" dirty="0" err="1"/>
              <a:t>bUR</a:t>
            </a:r>
            <a:endParaRPr lang="nl-BE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7BD7C5F-2FA7-4ED1-8337-2A8A1308CF3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248" y="572022"/>
            <a:ext cx="933451" cy="78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8604346-4285-41A3-93CE-D0F36E08212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178929" y="572023"/>
            <a:ext cx="2779570" cy="78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5">
            <a:extLst>
              <a:ext uri="{FF2B5EF4-FFF2-40B4-BE49-F238E27FC236}">
                <a16:creationId xmlns:a16="http://schemas.microsoft.com/office/drawing/2014/main" id="{635FD6B8-FB81-4187-BC3C-3E55B93356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314325"/>
            <a:ext cx="2381250" cy="8080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356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48"/>
    </mc:Choice>
    <mc:Fallback xmlns="">
      <p:transition spd="slow" advTm="121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252892"/>
            <a:ext cx="10515600" cy="1325563"/>
          </a:xfrm>
        </p:spPr>
        <p:txBody>
          <a:bodyPr/>
          <a:lstStyle/>
          <a:p>
            <a:pPr algn="ctr"/>
            <a:r>
              <a:rPr lang="nl-BE" b="1" dirty="0">
                <a:solidFill>
                  <a:srgbClr val="FF3300"/>
                </a:solidFill>
              </a:rPr>
              <a:t>PARTENARIAT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1084727" y="2324670"/>
            <a:ext cx="10515600" cy="4533330"/>
          </a:xfrm>
        </p:spPr>
        <p:txBody>
          <a:bodyPr>
            <a:normAutofit fontScale="25000" lnSpcReduction="20000"/>
          </a:bodyPr>
          <a:lstStyle/>
          <a:p>
            <a:endParaRPr lang="nl-BE" sz="5100" dirty="0"/>
          </a:p>
          <a:p>
            <a:r>
              <a:rPr lang="nl-BE" sz="9600" dirty="0" err="1"/>
              <a:t>Quel</a:t>
            </a:r>
            <a:r>
              <a:rPr lang="nl-BE" sz="9600" dirty="0"/>
              <a:t> </a:t>
            </a:r>
            <a:r>
              <a:rPr lang="nl-BE" sz="9600" dirty="0" err="1"/>
              <a:t>rôle</a:t>
            </a:r>
            <a:r>
              <a:rPr lang="nl-BE" sz="9600" dirty="0"/>
              <a:t> </a:t>
            </a:r>
            <a:r>
              <a:rPr lang="nl-BE" sz="9600" dirty="0" err="1"/>
              <a:t>joue</a:t>
            </a:r>
            <a:r>
              <a:rPr lang="nl-BE" sz="9600" dirty="0"/>
              <a:t> </a:t>
            </a:r>
            <a:r>
              <a:rPr lang="nl-BE" sz="9600" dirty="0" err="1"/>
              <a:t>le</a:t>
            </a:r>
            <a:r>
              <a:rPr lang="nl-BE" sz="9600" dirty="0"/>
              <a:t> </a:t>
            </a:r>
            <a:r>
              <a:rPr lang="nl-BE" sz="9600" b="1" dirty="0" err="1"/>
              <a:t>citoyen</a:t>
            </a:r>
            <a:r>
              <a:rPr lang="nl-BE" sz="9600" dirty="0"/>
              <a:t> ?</a:t>
            </a:r>
          </a:p>
          <a:p>
            <a:pPr lvl="1"/>
            <a:endParaRPr lang="nl-BE" dirty="0"/>
          </a:p>
          <a:p>
            <a:pPr lvl="1"/>
            <a:endParaRPr lang="nl-BE" sz="3800" dirty="0"/>
          </a:p>
          <a:p>
            <a:pPr lvl="1"/>
            <a:endParaRPr lang="nl-BE" sz="3800" dirty="0"/>
          </a:p>
          <a:p>
            <a:pPr lvl="1"/>
            <a:r>
              <a:rPr lang="nl-BE" sz="9600" dirty="0" err="1"/>
              <a:t>L’</a:t>
            </a:r>
            <a:r>
              <a:rPr lang="nl-BE" sz="9600" b="1" dirty="0" err="1"/>
              <a:t>initiative</a:t>
            </a:r>
            <a:r>
              <a:rPr lang="nl-BE" sz="9600" dirty="0"/>
              <a:t> de la  </a:t>
            </a:r>
            <a:r>
              <a:rPr lang="nl-BE" sz="9600" dirty="0" err="1"/>
              <a:t>création</a:t>
            </a:r>
            <a:r>
              <a:rPr lang="nl-BE" sz="9600" dirty="0"/>
              <a:t> du PLP </a:t>
            </a:r>
            <a:r>
              <a:rPr lang="nl-BE" sz="9600" dirty="0" err="1"/>
              <a:t>est</a:t>
            </a:r>
            <a:r>
              <a:rPr lang="nl-BE" sz="9600" dirty="0"/>
              <a:t> prise par les citoyens et/</a:t>
            </a:r>
            <a:r>
              <a:rPr lang="nl-BE" sz="9600" dirty="0" err="1"/>
              <a:t>ou</a:t>
            </a:r>
            <a:r>
              <a:rPr lang="nl-BE" sz="9600" dirty="0"/>
              <a:t> par les autorités </a:t>
            </a:r>
            <a:r>
              <a:rPr lang="nl-BE" sz="9600" dirty="0" err="1"/>
              <a:t>locales</a:t>
            </a:r>
            <a:r>
              <a:rPr lang="nl-BE" sz="9600" dirty="0"/>
              <a:t> en </a:t>
            </a:r>
            <a:r>
              <a:rPr lang="nl-BE" sz="9600" dirty="0" err="1"/>
              <a:t>collaboration</a:t>
            </a:r>
            <a:r>
              <a:rPr lang="nl-BE" sz="9600" dirty="0"/>
              <a:t> </a:t>
            </a:r>
            <a:r>
              <a:rPr lang="nl-BE" sz="9600" dirty="0" err="1"/>
              <a:t>avec</a:t>
            </a:r>
            <a:r>
              <a:rPr lang="nl-BE" sz="9600" dirty="0"/>
              <a:t> les citoyens. </a:t>
            </a:r>
          </a:p>
          <a:p>
            <a:pPr marL="457200" lvl="1" indent="0">
              <a:buNone/>
            </a:pPr>
            <a:r>
              <a:rPr lang="nl-BE" sz="9600" dirty="0"/>
              <a:t>Le </a:t>
            </a:r>
            <a:r>
              <a:rPr lang="nl-BE" sz="9600" dirty="0" err="1"/>
              <a:t>citoyen</a:t>
            </a:r>
            <a:r>
              <a:rPr lang="nl-BE" sz="9600" dirty="0"/>
              <a:t> </a:t>
            </a:r>
            <a:r>
              <a:rPr lang="nl-BE" sz="9600" dirty="0" err="1"/>
              <a:t>est</a:t>
            </a:r>
            <a:r>
              <a:rPr lang="nl-BE" sz="9600" dirty="0"/>
              <a:t> </a:t>
            </a:r>
            <a:r>
              <a:rPr lang="nl-BE" sz="9600" dirty="0" err="1"/>
              <a:t>un</a:t>
            </a:r>
            <a:r>
              <a:rPr lang="nl-BE" sz="9600" dirty="0"/>
              <a:t> </a:t>
            </a:r>
            <a:r>
              <a:rPr lang="nl-BE" sz="9600" dirty="0" err="1"/>
              <a:t>maillon</a:t>
            </a:r>
            <a:r>
              <a:rPr lang="nl-BE" sz="9600" dirty="0"/>
              <a:t> </a:t>
            </a:r>
            <a:r>
              <a:rPr lang="nl-BE" sz="9600" dirty="0" err="1"/>
              <a:t>indispensable</a:t>
            </a:r>
            <a:r>
              <a:rPr lang="nl-BE" sz="9600" dirty="0"/>
              <a:t> dans la </a:t>
            </a:r>
            <a:r>
              <a:rPr lang="nl-BE" sz="9600" dirty="0" err="1"/>
              <a:t>chaîne</a:t>
            </a:r>
            <a:endParaRPr lang="nl-BE" sz="9600" dirty="0"/>
          </a:p>
          <a:p>
            <a:pPr marL="457200" lvl="1" indent="0">
              <a:buNone/>
            </a:pPr>
            <a:r>
              <a:rPr lang="nl-BE" sz="9600" dirty="0"/>
              <a:t>de la </a:t>
            </a:r>
            <a:r>
              <a:rPr lang="nl-BE" sz="9600" dirty="0" err="1"/>
              <a:t>sécurité</a:t>
            </a:r>
            <a:r>
              <a:rPr lang="nl-BE" sz="9600" dirty="0"/>
              <a:t>.</a:t>
            </a:r>
          </a:p>
          <a:p>
            <a:pPr marL="457200" lvl="1" indent="0">
              <a:buNone/>
            </a:pPr>
            <a:endParaRPr lang="nl-BE" sz="9600" dirty="0"/>
          </a:p>
          <a:p>
            <a:pPr lvl="1"/>
            <a:r>
              <a:rPr lang="nl-BE" sz="9600" dirty="0" err="1"/>
              <a:t>Quel</a:t>
            </a:r>
            <a:r>
              <a:rPr lang="nl-BE" sz="9600" dirty="0"/>
              <a:t> </a:t>
            </a:r>
            <a:r>
              <a:rPr lang="nl-BE" sz="9600" b="1" dirty="0" err="1"/>
              <a:t>endroit</a:t>
            </a:r>
            <a:r>
              <a:rPr lang="nl-BE" sz="9600" dirty="0"/>
              <a:t> </a:t>
            </a:r>
            <a:r>
              <a:rPr lang="nl-BE" sz="9600" dirty="0" err="1"/>
              <a:t>est</a:t>
            </a:r>
            <a:r>
              <a:rPr lang="nl-BE" sz="9600" dirty="0"/>
              <a:t> </a:t>
            </a:r>
            <a:r>
              <a:rPr lang="nl-BE" sz="9600" dirty="0" err="1"/>
              <a:t>visé</a:t>
            </a:r>
            <a:r>
              <a:rPr lang="nl-BE" sz="9600" dirty="0"/>
              <a:t> ? : au niveau de la commune</a:t>
            </a:r>
          </a:p>
          <a:p>
            <a:pPr marL="457200" lvl="1" indent="0">
              <a:buNone/>
            </a:pPr>
            <a:r>
              <a:rPr lang="nl-BE" sz="9600" dirty="0"/>
              <a:t> </a:t>
            </a:r>
            <a:r>
              <a:rPr lang="nl-BE" sz="9600" dirty="0" err="1"/>
              <a:t>ou</a:t>
            </a:r>
            <a:r>
              <a:rPr lang="nl-BE" sz="9600" dirty="0"/>
              <a:t> du </a:t>
            </a:r>
            <a:r>
              <a:rPr lang="nl-BE" sz="9600" dirty="0" err="1"/>
              <a:t>quartier</a:t>
            </a:r>
            <a:r>
              <a:rPr lang="nl-BE" sz="9600" dirty="0"/>
              <a:t>, </a:t>
            </a:r>
            <a:r>
              <a:rPr lang="nl-BE" sz="10000" dirty="0" err="1"/>
              <a:t>ou</a:t>
            </a:r>
            <a:r>
              <a:rPr lang="nl-BE" sz="10000" dirty="0"/>
              <a:t> </a:t>
            </a:r>
            <a:r>
              <a:rPr lang="nl-BE" sz="10000" dirty="0" err="1"/>
              <a:t>encore</a:t>
            </a:r>
            <a:r>
              <a:rPr lang="nl-BE" sz="10000" dirty="0"/>
              <a:t> </a:t>
            </a:r>
            <a:r>
              <a:rPr lang="nl-BE" sz="10000" dirty="0" err="1"/>
              <a:t>d’un</a:t>
            </a:r>
            <a:r>
              <a:rPr lang="nl-BE" sz="10000" dirty="0"/>
              <a:t> </a:t>
            </a:r>
            <a:r>
              <a:rPr lang="nl-BE" sz="10000" dirty="0" err="1"/>
              <a:t>groupement</a:t>
            </a:r>
            <a:endParaRPr lang="nl-BE" sz="10000" dirty="0"/>
          </a:p>
          <a:p>
            <a:pPr marL="457200" lvl="1" indent="0">
              <a:buNone/>
            </a:pPr>
            <a:r>
              <a:rPr lang="nl-BE" sz="10000" dirty="0"/>
              <a:t> </a:t>
            </a:r>
            <a:r>
              <a:rPr lang="nl-BE" sz="10000" dirty="0" err="1"/>
              <a:t>professionnel</a:t>
            </a:r>
            <a:endParaRPr lang="nl-BE" sz="10000" dirty="0"/>
          </a:p>
          <a:p>
            <a:pPr lvl="1"/>
            <a:endParaRPr lang="nl-BE" sz="9600" dirty="0"/>
          </a:p>
          <a:p>
            <a:pPr lvl="1"/>
            <a:r>
              <a:rPr lang="nl-BE" sz="9600" b="1" dirty="0" err="1"/>
              <a:t>Objectifs</a:t>
            </a:r>
            <a:r>
              <a:rPr lang="nl-BE" sz="9600" dirty="0"/>
              <a:t> : </a:t>
            </a:r>
            <a:r>
              <a:rPr lang="nl-BE" sz="9600" dirty="0" err="1"/>
              <a:t>accroître</a:t>
            </a:r>
            <a:r>
              <a:rPr lang="nl-BE" sz="9600" dirty="0"/>
              <a:t> la </a:t>
            </a:r>
            <a:r>
              <a:rPr lang="nl-BE" sz="9600" dirty="0" err="1"/>
              <a:t>sécurité</a:t>
            </a:r>
            <a:r>
              <a:rPr lang="nl-BE" sz="9600" dirty="0"/>
              <a:t> et </a:t>
            </a:r>
            <a:r>
              <a:rPr lang="nl-BE" sz="9600" dirty="0" err="1"/>
              <a:t>diminuer</a:t>
            </a:r>
            <a:r>
              <a:rPr lang="nl-BE" sz="9600" dirty="0"/>
              <a:t> </a:t>
            </a:r>
            <a:r>
              <a:rPr lang="nl-BE" sz="9600" dirty="0" err="1"/>
              <a:t>le</a:t>
            </a:r>
            <a:endParaRPr lang="nl-BE" sz="9600" dirty="0"/>
          </a:p>
          <a:p>
            <a:pPr marL="457200" lvl="1" indent="0">
              <a:buNone/>
            </a:pPr>
            <a:r>
              <a:rPr lang="nl-BE" sz="9600" dirty="0"/>
              <a:t> sentiment	 </a:t>
            </a:r>
            <a:r>
              <a:rPr lang="nl-BE" sz="9600" dirty="0" err="1"/>
              <a:t>d’insécurité</a:t>
            </a:r>
            <a:endParaRPr lang="nl-BE" sz="9600" dirty="0"/>
          </a:p>
          <a:p>
            <a:pPr marL="457200" lvl="1" indent="0">
              <a:buNone/>
            </a:pPr>
            <a:endParaRPr lang="nl-BE" sz="9600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marL="3200400" lvl="7" indent="0">
              <a:buNone/>
            </a:pPr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marL="3200400" lvl="7" indent="0">
              <a:buNone/>
            </a:pPr>
            <a:endParaRPr lang="nl-BE" dirty="0"/>
          </a:p>
          <a:p>
            <a:pPr marL="3200400" lvl="7" indent="0">
              <a:buNone/>
            </a:pPr>
            <a:endParaRPr lang="nl-BE" dirty="0"/>
          </a:p>
          <a:p>
            <a:pPr marL="3200400" lvl="7" indent="0">
              <a:buNone/>
            </a:pPr>
            <a:r>
              <a:rPr lang="nl-BE" dirty="0"/>
              <a:t>							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131" y="3861068"/>
            <a:ext cx="3440723" cy="220225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7699B02-7A08-4122-BC8B-F74D0DBCA18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382" y="561184"/>
            <a:ext cx="933451" cy="78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1512286-04D0-46BF-BD4C-D96FE82FA0C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196685" y="561184"/>
            <a:ext cx="2779570" cy="78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5">
            <a:extLst>
              <a:ext uri="{FF2B5EF4-FFF2-40B4-BE49-F238E27FC236}">
                <a16:creationId xmlns:a16="http://schemas.microsoft.com/office/drawing/2014/main" id="{DB80A843-685F-405C-AE8D-61F497C26B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314325"/>
            <a:ext cx="2381250" cy="8080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225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71"/>
    </mc:Choice>
    <mc:Fallback xmlns="">
      <p:transition spd="slow" advTm="90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252892"/>
            <a:ext cx="10515600" cy="1325563"/>
          </a:xfrm>
        </p:spPr>
        <p:txBody>
          <a:bodyPr/>
          <a:lstStyle/>
          <a:p>
            <a:pPr algn="ctr"/>
            <a:r>
              <a:rPr lang="nl-BE" b="1" dirty="0">
                <a:solidFill>
                  <a:srgbClr val="FF3300"/>
                </a:solidFill>
              </a:rPr>
              <a:t>PARTENARIAT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1084727" y="2324670"/>
            <a:ext cx="10515600" cy="4533330"/>
          </a:xfrm>
        </p:spPr>
        <p:txBody>
          <a:bodyPr>
            <a:normAutofit fontScale="25000" lnSpcReduction="20000"/>
          </a:bodyPr>
          <a:lstStyle/>
          <a:p>
            <a:endParaRPr lang="nl-BE" sz="5100" dirty="0"/>
          </a:p>
          <a:p>
            <a:r>
              <a:rPr lang="nl-BE" sz="9600" dirty="0" err="1"/>
              <a:t>Quel</a:t>
            </a:r>
            <a:r>
              <a:rPr lang="nl-BE" sz="9600" dirty="0"/>
              <a:t> </a:t>
            </a:r>
            <a:r>
              <a:rPr lang="nl-BE" sz="9600" dirty="0" err="1"/>
              <a:t>rôle</a:t>
            </a:r>
            <a:r>
              <a:rPr lang="nl-BE" sz="9600" dirty="0"/>
              <a:t> </a:t>
            </a:r>
            <a:r>
              <a:rPr lang="nl-BE" sz="9600" dirty="0" err="1"/>
              <a:t>joue</a:t>
            </a:r>
            <a:r>
              <a:rPr lang="nl-BE" sz="9600" dirty="0"/>
              <a:t> la zone de </a:t>
            </a:r>
            <a:r>
              <a:rPr lang="nl-BE" sz="9600" dirty="0" err="1"/>
              <a:t>police</a:t>
            </a:r>
            <a:r>
              <a:rPr lang="nl-BE" sz="9600" dirty="0"/>
              <a:t>?</a:t>
            </a:r>
          </a:p>
          <a:p>
            <a:pPr lvl="1"/>
            <a:endParaRPr lang="nl-BE" dirty="0"/>
          </a:p>
          <a:p>
            <a:pPr lvl="1"/>
            <a:endParaRPr lang="nl-BE" sz="3800" dirty="0"/>
          </a:p>
          <a:p>
            <a:pPr lvl="1"/>
            <a:r>
              <a:rPr lang="nl-BE" sz="7400" dirty="0"/>
              <a:t>La zone de </a:t>
            </a:r>
            <a:r>
              <a:rPr lang="nl-BE" sz="7400" dirty="0" err="1"/>
              <a:t>police</a:t>
            </a:r>
            <a:r>
              <a:rPr lang="nl-BE" sz="7400" dirty="0"/>
              <a:t> </a:t>
            </a:r>
            <a:r>
              <a:rPr lang="nl-BE" sz="7400" dirty="0" err="1"/>
              <a:t>désigne</a:t>
            </a:r>
            <a:r>
              <a:rPr lang="nl-BE" sz="7400" dirty="0"/>
              <a:t> </a:t>
            </a:r>
            <a:r>
              <a:rPr lang="nl-BE" sz="7400" dirty="0" err="1"/>
              <a:t>un</a:t>
            </a:r>
            <a:r>
              <a:rPr lang="nl-BE" sz="7400" dirty="0"/>
              <a:t> </a:t>
            </a:r>
            <a:r>
              <a:rPr lang="nl-BE" sz="7400" dirty="0" err="1"/>
              <a:t>policier</a:t>
            </a:r>
            <a:r>
              <a:rPr lang="nl-BE" sz="7400" dirty="0"/>
              <a:t> </a:t>
            </a:r>
            <a:r>
              <a:rPr lang="nl-BE" sz="7400" dirty="0" err="1"/>
              <a:t>mandaté</a:t>
            </a:r>
            <a:r>
              <a:rPr lang="nl-BE" sz="7400" dirty="0"/>
              <a:t> pour les </a:t>
            </a:r>
            <a:r>
              <a:rPr lang="nl-BE" sz="7400" dirty="0" err="1"/>
              <a:t>contacts</a:t>
            </a:r>
            <a:r>
              <a:rPr lang="nl-BE" sz="7400" dirty="0"/>
              <a:t> </a:t>
            </a:r>
            <a:r>
              <a:rPr lang="nl-BE" sz="7400" dirty="0" err="1"/>
              <a:t>avec</a:t>
            </a:r>
            <a:r>
              <a:rPr lang="nl-BE" sz="7400" dirty="0"/>
              <a:t> </a:t>
            </a:r>
            <a:r>
              <a:rPr lang="nl-BE" sz="7400" dirty="0" err="1"/>
              <a:t>le</a:t>
            </a:r>
            <a:r>
              <a:rPr lang="nl-BE" sz="7400" dirty="0"/>
              <a:t> PLP</a:t>
            </a:r>
          </a:p>
          <a:p>
            <a:pPr lvl="1"/>
            <a:r>
              <a:rPr lang="nl-BE" sz="7400" dirty="0"/>
              <a:t>La zone de </a:t>
            </a:r>
            <a:r>
              <a:rPr lang="nl-BE" sz="7400" dirty="0" err="1"/>
              <a:t>police</a:t>
            </a:r>
            <a:r>
              <a:rPr lang="nl-BE" sz="7400" dirty="0"/>
              <a:t> </a:t>
            </a:r>
            <a:r>
              <a:rPr lang="nl-BE" sz="7400" dirty="0" err="1"/>
              <a:t>procède</a:t>
            </a:r>
            <a:r>
              <a:rPr lang="nl-BE" sz="7400" dirty="0"/>
              <a:t> au screening du </a:t>
            </a:r>
            <a:r>
              <a:rPr lang="nl-BE" sz="7400" dirty="0" err="1"/>
              <a:t>candidat-coordinateur</a:t>
            </a:r>
            <a:endParaRPr lang="nl-BE" sz="7400" dirty="0"/>
          </a:p>
          <a:p>
            <a:pPr lvl="1"/>
            <a:r>
              <a:rPr lang="nl-BE" sz="7400" dirty="0"/>
              <a:t>La zone de </a:t>
            </a:r>
            <a:r>
              <a:rPr lang="nl-BE" sz="7400" dirty="0" err="1"/>
              <a:t>police</a:t>
            </a:r>
            <a:r>
              <a:rPr lang="nl-BE" sz="7400" dirty="0"/>
              <a:t> </a:t>
            </a:r>
            <a:r>
              <a:rPr lang="nl-BE" sz="7400" dirty="0" err="1"/>
              <a:t>signe</a:t>
            </a:r>
            <a:r>
              <a:rPr lang="nl-BE" sz="7400" dirty="0"/>
              <a:t> la </a:t>
            </a:r>
            <a:r>
              <a:rPr lang="nl-BE" sz="7400" dirty="0" err="1"/>
              <a:t>charte</a:t>
            </a:r>
            <a:r>
              <a:rPr lang="nl-BE" sz="7400" dirty="0"/>
              <a:t> du PLP</a:t>
            </a:r>
          </a:p>
          <a:p>
            <a:pPr lvl="1"/>
            <a:r>
              <a:rPr lang="nl-BE" sz="7400" dirty="0"/>
              <a:t>Le </a:t>
            </a:r>
            <a:r>
              <a:rPr lang="nl-BE" sz="7400" dirty="0" err="1"/>
              <a:t>policier</a:t>
            </a:r>
            <a:r>
              <a:rPr lang="nl-BE" sz="7400" dirty="0"/>
              <a:t> </a:t>
            </a:r>
            <a:r>
              <a:rPr lang="nl-BE" sz="7400" dirty="0" err="1"/>
              <a:t>mandaté</a:t>
            </a:r>
            <a:r>
              <a:rPr lang="nl-BE" sz="7400" dirty="0"/>
              <a:t> </a:t>
            </a:r>
            <a:r>
              <a:rPr lang="nl-BE" sz="7400" dirty="0" err="1"/>
              <a:t>transmet</a:t>
            </a:r>
            <a:r>
              <a:rPr lang="nl-BE" sz="7400" dirty="0"/>
              <a:t> </a:t>
            </a:r>
            <a:r>
              <a:rPr lang="nl-BE" sz="7400" dirty="0" err="1"/>
              <a:t>régulièrement</a:t>
            </a:r>
            <a:r>
              <a:rPr lang="nl-BE" sz="7400" dirty="0"/>
              <a:t> au </a:t>
            </a:r>
            <a:r>
              <a:rPr lang="nl-BE" sz="7400" dirty="0" err="1"/>
              <a:t>coordinateur</a:t>
            </a:r>
            <a:r>
              <a:rPr lang="nl-BE" sz="7400" dirty="0"/>
              <a:t> </a:t>
            </a:r>
            <a:r>
              <a:rPr lang="nl-BE" sz="7400" dirty="0" err="1"/>
              <a:t>toute</a:t>
            </a:r>
            <a:r>
              <a:rPr lang="nl-BE" sz="7400" dirty="0"/>
              <a:t> information </a:t>
            </a:r>
            <a:r>
              <a:rPr lang="nl-BE" sz="7400" dirty="0" err="1"/>
              <a:t>utile</a:t>
            </a:r>
            <a:r>
              <a:rPr lang="nl-BE" sz="7400" dirty="0"/>
              <a:t> au </a:t>
            </a:r>
            <a:r>
              <a:rPr lang="nl-BE" sz="7400" dirty="0" err="1"/>
              <a:t>fonctionnement</a:t>
            </a:r>
            <a:r>
              <a:rPr lang="nl-BE" sz="7400" dirty="0"/>
              <a:t> du PLP</a:t>
            </a:r>
          </a:p>
          <a:p>
            <a:pPr lvl="1"/>
            <a:r>
              <a:rPr lang="nl-BE" sz="7400" dirty="0"/>
              <a:t>Le </a:t>
            </a:r>
            <a:r>
              <a:rPr lang="nl-BE" sz="7400" dirty="0" err="1"/>
              <a:t>policier</a:t>
            </a:r>
            <a:r>
              <a:rPr lang="nl-BE" sz="7400" dirty="0"/>
              <a:t> </a:t>
            </a:r>
            <a:r>
              <a:rPr lang="nl-BE" sz="7400" dirty="0" err="1"/>
              <a:t>mandaté</a:t>
            </a:r>
            <a:r>
              <a:rPr lang="nl-BE" sz="7400" dirty="0"/>
              <a:t> traite et </a:t>
            </a:r>
            <a:r>
              <a:rPr lang="nl-BE" sz="7400" dirty="0" err="1"/>
              <a:t>transmet</a:t>
            </a:r>
            <a:r>
              <a:rPr lang="nl-BE" sz="7400" dirty="0"/>
              <a:t> à </a:t>
            </a:r>
            <a:r>
              <a:rPr lang="nl-BE" sz="7400" dirty="0" err="1"/>
              <a:t>qui</a:t>
            </a:r>
            <a:r>
              <a:rPr lang="nl-BE" sz="7400" dirty="0"/>
              <a:t> de </a:t>
            </a:r>
            <a:r>
              <a:rPr lang="nl-BE" sz="7400" dirty="0" err="1"/>
              <a:t>droit</a:t>
            </a:r>
            <a:r>
              <a:rPr lang="nl-BE" sz="7400" dirty="0"/>
              <a:t> </a:t>
            </a:r>
            <a:r>
              <a:rPr lang="nl-BE" sz="7400" dirty="0" err="1"/>
              <a:t>toute</a:t>
            </a:r>
            <a:r>
              <a:rPr lang="nl-BE" sz="7400" dirty="0"/>
              <a:t> information </a:t>
            </a:r>
            <a:r>
              <a:rPr lang="nl-BE" sz="7400" dirty="0" err="1"/>
              <a:t>reçue</a:t>
            </a:r>
            <a:r>
              <a:rPr lang="nl-BE" sz="7400" dirty="0"/>
              <a:t> du </a:t>
            </a:r>
            <a:r>
              <a:rPr lang="nl-BE" sz="7400" dirty="0" err="1"/>
              <a:t>coordinateur</a:t>
            </a:r>
            <a:r>
              <a:rPr lang="nl-BE" sz="7400" dirty="0"/>
              <a:t> et/</a:t>
            </a:r>
            <a:r>
              <a:rPr lang="nl-BE" sz="7400" dirty="0" err="1"/>
              <a:t>ou</a:t>
            </a:r>
            <a:r>
              <a:rPr lang="nl-BE" sz="7400" dirty="0"/>
              <a:t> des </a:t>
            </a:r>
            <a:r>
              <a:rPr lang="nl-BE" sz="7400" dirty="0" err="1"/>
              <a:t>membres</a:t>
            </a:r>
            <a:r>
              <a:rPr lang="nl-BE" sz="7400" dirty="0"/>
              <a:t> du PLP</a:t>
            </a:r>
          </a:p>
          <a:p>
            <a:pPr lvl="1"/>
            <a:r>
              <a:rPr lang="nl-BE" sz="7400" dirty="0"/>
              <a:t>Le </a:t>
            </a:r>
            <a:r>
              <a:rPr lang="nl-BE" sz="7400" dirty="0" err="1"/>
              <a:t>policier</a:t>
            </a:r>
            <a:r>
              <a:rPr lang="nl-BE" sz="7400" dirty="0"/>
              <a:t> </a:t>
            </a:r>
            <a:r>
              <a:rPr lang="nl-BE" sz="7400" dirty="0" err="1"/>
              <a:t>mandaté</a:t>
            </a:r>
            <a:r>
              <a:rPr lang="nl-BE" sz="7400" dirty="0"/>
              <a:t> </a:t>
            </a:r>
            <a:r>
              <a:rPr lang="nl-BE" sz="7400" dirty="0" err="1"/>
              <a:t>veille</a:t>
            </a:r>
            <a:r>
              <a:rPr lang="nl-BE" sz="7400" dirty="0"/>
              <a:t> à </a:t>
            </a:r>
            <a:r>
              <a:rPr lang="nl-BE" sz="7400" dirty="0" err="1"/>
              <a:t>ce</a:t>
            </a:r>
            <a:r>
              <a:rPr lang="nl-BE" sz="7400" dirty="0"/>
              <a:t> que </a:t>
            </a:r>
            <a:r>
              <a:rPr lang="nl-BE" sz="7400" dirty="0" err="1"/>
              <a:t>le</a:t>
            </a:r>
            <a:r>
              <a:rPr lang="nl-BE" sz="7400" dirty="0"/>
              <a:t> </a:t>
            </a:r>
            <a:r>
              <a:rPr lang="nl-BE" sz="7400" dirty="0" err="1"/>
              <a:t>fonctionnement</a:t>
            </a:r>
            <a:r>
              <a:rPr lang="nl-BE" sz="7400" dirty="0"/>
              <a:t> du PLP </a:t>
            </a:r>
            <a:r>
              <a:rPr lang="nl-BE" sz="7400" dirty="0" err="1"/>
              <a:t>respecte</a:t>
            </a:r>
            <a:r>
              <a:rPr lang="nl-BE" sz="7400" dirty="0"/>
              <a:t> les </a:t>
            </a:r>
            <a:r>
              <a:rPr lang="nl-BE" sz="7400" dirty="0" err="1"/>
              <a:t>prescrits</a:t>
            </a:r>
            <a:r>
              <a:rPr lang="nl-BE" sz="7400" dirty="0"/>
              <a:t> </a:t>
            </a:r>
            <a:r>
              <a:rPr lang="nl-BE" sz="7400" dirty="0" err="1"/>
              <a:t>légaux</a:t>
            </a:r>
            <a:r>
              <a:rPr lang="nl-BE" sz="7400" dirty="0"/>
              <a:t> </a:t>
            </a:r>
            <a:r>
              <a:rPr lang="nl-BE" sz="7400" dirty="0" err="1"/>
              <a:t>ceux</a:t>
            </a:r>
            <a:r>
              <a:rPr lang="nl-BE" sz="7400" dirty="0"/>
              <a:t> de la circulaire </a:t>
            </a:r>
            <a:r>
              <a:rPr lang="nl-BE" sz="7400" dirty="0" err="1"/>
              <a:t>ministérielle</a:t>
            </a:r>
            <a:r>
              <a:rPr lang="nl-BE" sz="7400" dirty="0"/>
              <a:t> </a:t>
            </a:r>
            <a:r>
              <a:rPr lang="nl-BE" sz="7400" dirty="0" err="1"/>
              <a:t>régissant</a:t>
            </a:r>
            <a:r>
              <a:rPr lang="nl-BE" sz="7400" dirty="0"/>
              <a:t> les PLP</a:t>
            </a:r>
          </a:p>
          <a:p>
            <a:pPr lvl="1"/>
            <a:r>
              <a:rPr lang="nl-BE" sz="7400" dirty="0"/>
              <a:t>Le </a:t>
            </a:r>
            <a:r>
              <a:rPr lang="nl-BE" sz="7400" dirty="0" err="1"/>
              <a:t>policier</a:t>
            </a:r>
            <a:r>
              <a:rPr lang="nl-BE" sz="7400" dirty="0"/>
              <a:t> </a:t>
            </a:r>
            <a:r>
              <a:rPr lang="nl-BE" sz="7400" dirty="0" err="1"/>
              <a:t>mandaté</a:t>
            </a:r>
            <a:r>
              <a:rPr lang="nl-BE" sz="7400" dirty="0"/>
              <a:t> </a:t>
            </a:r>
            <a:r>
              <a:rPr lang="nl-BE" sz="7400" dirty="0" err="1"/>
              <a:t>participe</a:t>
            </a:r>
            <a:r>
              <a:rPr lang="nl-BE" sz="7400" dirty="0"/>
              <a:t> à </a:t>
            </a:r>
            <a:r>
              <a:rPr lang="nl-BE" sz="7400" dirty="0" err="1"/>
              <a:t>l’évaluation</a:t>
            </a:r>
            <a:r>
              <a:rPr lang="nl-BE" sz="7400" dirty="0"/>
              <a:t> </a:t>
            </a:r>
            <a:r>
              <a:rPr lang="nl-BE" sz="7400" dirty="0" err="1"/>
              <a:t>périodique</a:t>
            </a:r>
            <a:r>
              <a:rPr lang="nl-BE" sz="7400" dirty="0"/>
              <a:t> du PLP et </a:t>
            </a:r>
            <a:r>
              <a:rPr lang="nl-BE" sz="7400" dirty="0" err="1"/>
              <a:t>fournit</a:t>
            </a:r>
            <a:r>
              <a:rPr lang="nl-BE" sz="7400" dirty="0"/>
              <a:t> les </a:t>
            </a:r>
            <a:r>
              <a:rPr lang="nl-BE" sz="7400" dirty="0" err="1"/>
              <a:t>statistiques</a:t>
            </a:r>
            <a:r>
              <a:rPr lang="nl-BE" sz="7400" dirty="0"/>
              <a:t> </a:t>
            </a:r>
            <a:r>
              <a:rPr lang="nl-BE" sz="7400" dirty="0" err="1"/>
              <a:t>anonymisées</a:t>
            </a:r>
            <a:r>
              <a:rPr lang="nl-BE" sz="7400" dirty="0"/>
              <a:t> de la </a:t>
            </a:r>
            <a:r>
              <a:rPr lang="nl-BE" sz="7400" dirty="0" err="1"/>
              <a:t>criminalité</a:t>
            </a:r>
            <a:r>
              <a:rPr lang="nl-BE" sz="7400" dirty="0"/>
              <a:t> </a:t>
            </a:r>
          </a:p>
          <a:p>
            <a:pPr lvl="1"/>
            <a:r>
              <a:rPr lang="nl-BE" sz="7400" dirty="0"/>
              <a:t>Le </a:t>
            </a:r>
            <a:r>
              <a:rPr lang="nl-BE" sz="7400" dirty="0" err="1"/>
              <a:t>centre</a:t>
            </a:r>
            <a:r>
              <a:rPr lang="nl-BE" sz="7400" dirty="0"/>
              <a:t> de </a:t>
            </a:r>
            <a:r>
              <a:rPr lang="nl-BE" sz="7400" dirty="0" err="1"/>
              <a:t>communications</a:t>
            </a:r>
            <a:r>
              <a:rPr lang="nl-BE" sz="7400" dirty="0"/>
              <a:t> (CIC) </a:t>
            </a:r>
            <a:r>
              <a:rPr lang="nl-BE" sz="7400" dirty="0" err="1"/>
              <a:t>transmet</a:t>
            </a:r>
            <a:r>
              <a:rPr lang="nl-BE" sz="7400" dirty="0"/>
              <a:t> </a:t>
            </a:r>
            <a:r>
              <a:rPr lang="nl-BE" sz="7400" dirty="0" err="1"/>
              <a:t>aux</a:t>
            </a:r>
            <a:r>
              <a:rPr lang="nl-BE" sz="7400" dirty="0"/>
              <a:t> </a:t>
            </a:r>
            <a:r>
              <a:rPr lang="nl-BE" sz="7400" dirty="0" err="1"/>
              <a:t>coordinateurs</a:t>
            </a:r>
            <a:r>
              <a:rPr lang="nl-BE" sz="7400" dirty="0"/>
              <a:t> des PLP </a:t>
            </a:r>
            <a:r>
              <a:rPr lang="nl-BE" sz="7400" dirty="0" err="1"/>
              <a:t>toute</a:t>
            </a:r>
            <a:r>
              <a:rPr lang="nl-BE" sz="7400" dirty="0"/>
              <a:t> information urgente </a:t>
            </a:r>
            <a:r>
              <a:rPr lang="nl-BE" sz="7400" dirty="0" err="1"/>
              <a:t>utile</a:t>
            </a:r>
            <a:endParaRPr lang="nl-BE" sz="7400" dirty="0"/>
          </a:p>
          <a:p>
            <a:pPr lvl="7"/>
            <a:endParaRPr lang="nl-BE" sz="7400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marL="3200400" lvl="7" indent="0">
              <a:buNone/>
            </a:pPr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marL="3200400" lvl="7" indent="0">
              <a:buNone/>
            </a:pPr>
            <a:endParaRPr lang="nl-BE" dirty="0"/>
          </a:p>
          <a:p>
            <a:pPr marL="3200400" lvl="7" indent="0">
              <a:buNone/>
            </a:pPr>
            <a:endParaRPr lang="nl-BE" dirty="0"/>
          </a:p>
          <a:p>
            <a:pPr marL="3200400" lvl="7" indent="0">
              <a:buNone/>
            </a:pPr>
            <a:r>
              <a:rPr lang="nl-BE" dirty="0"/>
              <a:t>							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7699B02-7A08-4122-BC8B-F74D0DBCA18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382" y="561184"/>
            <a:ext cx="933451" cy="78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1512286-04D0-46BF-BD4C-D96FE82FA0C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196685" y="561184"/>
            <a:ext cx="2779570" cy="78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5">
            <a:extLst>
              <a:ext uri="{FF2B5EF4-FFF2-40B4-BE49-F238E27FC236}">
                <a16:creationId xmlns:a16="http://schemas.microsoft.com/office/drawing/2014/main" id="{F48C6351-3C20-4F55-A5F4-8B51CD1246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314325"/>
            <a:ext cx="2381250" cy="8080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127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71"/>
    </mc:Choice>
    <mc:Fallback xmlns="">
      <p:transition spd="slow" advTm="90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252892"/>
            <a:ext cx="10515600" cy="1325563"/>
          </a:xfrm>
        </p:spPr>
        <p:txBody>
          <a:bodyPr/>
          <a:lstStyle/>
          <a:p>
            <a:pPr algn="ctr"/>
            <a:r>
              <a:rPr lang="nl-BE" b="1" dirty="0">
                <a:solidFill>
                  <a:srgbClr val="FF3300"/>
                </a:solidFill>
              </a:rPr>
              <a:t>PARTENARIAT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1084727" y="2324670"/>
            <a:ext cx="10515600" cy="4533330"/>
          </a:xfrm>
        </p:spPr>
        <p:txBody>
          <a:bodyPr>
            <a:normAutofit fontScale="25000" lnSpcReduction="20000"/>
          </a:bodyPr>
          <a:lstStyle/>
          <a:p>
            <a:endParaRPr lang="nl-BE" sz="5100" dirty="0"/>
          </a:p>
          <a:p>
            <a:r>
              <a:rPr lang="nl-BE" sz="9600" dirty="0" err="1"/>
              <a:t>Quel</a:t>
            </a:r>
            <a:r>
              <a:rPr lang="nl-BE" sz="9600" dirty="0"/>
              <a:t> </a:t>
            </a:r>
            <a:r>
              <a:rPr lang="nl-BE" sz="9600" dirty="0" err="1"/>
              <a:t>rôle</a:t>
            </a:r>
            <a:r>
              <a:rPr lang="nl-BE" sz="9600" dirty="0"/>
              <a:t> </a:t>
            </a:r>
            <a:r>
              <a:rPr lang="nl-BE" sz="9600" dirty="0" err="1"/>
              <a:t>jouent</a:t>
            </a:r>
            <a:r>
              <a:rPr lang="nl-BE" sz="9600" dirty="0"/>
              <a:t> les autorités </a:t>
            </a:r>
            <a:r>
              <a:rPr lang="nl-BE" sz="9600" dirty="0" err="1"/>
              <a:t>communales</a:t>
            </a:r>
            <a:r>
              <a:rPr lang="nl-BE" sz="9600" dirty="0"/>
              <a:t> ?</a:t>
            </a:r>
          </a:p>
          <a:p>
            <a:pPr lvl="1"/>
            <a:r>
              <a:rPr lang="nl-BE" sz="9200" dirty="0" err="1"/>
              <a:t>Signature</a:t>
            </a:r>
            <a:r>
              <a:rPr lang="nl-BE" sz="9200" dirty="0"/>
              <a:t> de la </a:t>
            </a:r>
            <a:r>
              <a:rPr lang="nl-BE" sz="9200" dirty="0" err="1"/>
              <a:t>charte</a:t>
            </a:r>
            <a:r>
              <a:rPr lang="nl-BE" sz="9200" dirty="0"/>
              <a:t> du PLP</a:t>
            </a:r>
          </a:p>
          <a:p>
            <a:pPr lvl="1"/>
            <a:r>
              <a:rPr lang="nl-BE" sz="9200" dirty="0" err="1"/>
              <a:t>Appui</a:t>
            </a:r>
            <a:r>
              <a:rPr lang="nl-BE" sz="9200" dirty="0"/>
              <a:t> </a:t>
            </a:r>
            <a:r>
              <a:rPr lang="nl-BE" sz="9200" dirty="0" err="1"/>
              <a:t>logistique</a:t>
            </a:r>
            <a:endParaRPr lang="nl-BE" sz="9200" dirty="0"/>
          </a:p>
          <a:p>
            <a:pPr lvl="2"/>
            <a:r>
              <a:rPr lang="nl-BE" sz="8800" dirty="0" err="1"/>
              <a:t>Acquisition</a:t>
            </a:r>
            <a:r>
              <a:rPr lang="nl-BE" sz="8800" dirty="0"/>
              <a:t> et placement des </a:t>
            </a:r>
            <a:r>
              <a:rPr lang="nl-BE" sz="8800" dirty="0" err="1"/>
              <a:t>panneaux</a:t>
            </a:r>
            <a:r>
              <a:rPr lang="nl-BE" sz="8800" dirty="0"/>
              <a:t> de </a:t>
            </a:r>
            <a:r>
              <a:rPr lang="nl-BE" sz="8800" dirty="0" err="1"/>
              <a:t>signalisation</a:t>
            </a:r>
            <a:r>
              <a:rPr lang="nl-BE" sz="8800" dirty="0"/>
              <a:t> à placer </a:t>
            </a:r>
            <a:r>
              <a:rPr lang="nl-BE" sz="8800" dirty="0" err="1"/>
              <a:t>aux</a:t>
            </a:r>
            <a:r>
              <a:rPr lang="nl-BE" sz="8800" dirty="0"/>
              <a:t> </a:t>
            </a:r>
            <a:r>
              <a:rPr lang="nl-BE" sz="8800" dirty="0" err="1"/>
              <a:t>limites</a:t>
            </a:r>
            <a:r>
              <a:rPr lang="nl-BE" sz="8800" dirty="0"/>
              <a:t> du PLP</a:t>
            </a:r>
          </a:p>
          <a:p>
            <a:pPr lvl="2"/>
            <a:r>
              <a:rPr lang="nl-BE" sz="8800" dirty="0" err="1"/>
              <a:t>Duplication</a:t>
            </a:r>
            <a:r>
              <a:rPr lang="nl-BE" sz="8800" dirty="0"/>
              <a:t> des </a:t>
            </a:r>
            <a:r>
              <a:rPr lang="nl-BE" sz="8800" dirty="0" err="1"/>
              <a:t>toutes-boîtes</a:t>
            </a:r>
            <a:endParaRPr lang="nl-BE" sz="8800" dirty="0"/>
          </a:p>
          <a:p>
            <a:pPr lvl="2"/>
            <a:r>
              <a:rPr lang="nl-BE" sz="8800" dirty="0" err="1"/>
              <a:t>Salle</a:t>
            </a:r>
            <a:r>
              <a:rPr lang="nl-BE" sz="8800" dirty="0"/>
              <a:t> pour </a:t>
            </a:r>
            <a:r>
              <a:rPr lang="nl-BE" sz="8800" dirty="0" err="1"/>
              <a:t>réunions</a:t>
            </a:r>
            <a:r>
              <a:rPr lang="nl-BE" sz="8800" dirty="0"/>
              <a:t> </a:t>
            </a:r>
            <a:r>
              <a:rPr lang="nl-BE" sz="8800" dirty="0" err="1"/>
              <a:t>annuelles</a:t>
            </a:r>
            <a:r>
              <a:rPr lang="nl-BE" sz="8800" dirty="0"/>
              <a:t> des </a:t>
            </a:r>
            <a:r>
              <a:rPr lang="nl-BE" sz="8800" dirty="0" err="1"/>
              <a:t>membres</a:t>
            </a:r>
            <a:endParaRPr lang="nl-BE" sz="8800" dirty="0"/>
          </a:p>
          <a:p>
            <a:pPr lvl="2"/>
            <a:r>
              <a:rPr lang="nl-BE" sz="8800" dirty="0" err="1"/>
              <a:t>Eventuellement</a:t>
            </a:r>
            <a:r>
              <a:rPr lang="nl-BE" sz="8800" dirty="0"/>
              <a:t> </a:t>
            </a:r>
            <a:r>
              <a:rPr lang="nl-BE" sz="8800" dirty="0" err="1"/>
              <a:t>coût</a:t>
            </a:r>
            <a:r>
              <a:rPr lang="nl-BE" sz="8800" dirty="0"/>
              <a:t> de </a:t>
            </a:r>
            <a:r>
              <a:rPr lang="nl-BE" sz="8800" dirty="0" err="1"/>
              <a:t>certaines</a:t>
            </a:r>
            <a:r>
              <a:rPr lang="nl-BE" sz="8800" dirty="0"/>
              <a:t> </a:t>
            </a:r>
            <a:r>
              <a:rPr lang="nl-BE" sz="8800" dirty="0" err="1"/>
              <a:t>communications</a:t>
            </a:r>
            <a:r>
              <a:rPr lang="nl-BE" sz="8800" dirty="0"/>
              <a:t> (par </a:t>
            </a:r>
            <a:r>
              <a:rPr lang="nl-BE" sz="8800" dirty="0" err="1"/>
              <a:t>exemple</a:t>
            </a:r>
            <a:r>
              <a:rPr lang="nl-BE" sz="8800" dirty="0"/>
              <a:t> si </a:t>
            </a:r>
            <a:r>
              <a:rPr lang="nl-BE" sz="8800" dirty="0" err="1"/>
              <a:t>le</a:t>
            </a:r>
            <a:r>
              <a:rPr lang="nl-BE" sz="8800" dirty="0"/>
              <a:t> PLP </a:t>
            </a:r>
            <a:r>
              <a:rPr lang="nl-BE" sz="8800" dirty="0" err="1"/>
              <a:t>utilise</a:t>
            </a:r>
            <a:r>
              <a:rPr lang="nl-BE" sz="8800" dirty="0"/>
              <a:t> </a:t>
            </a:r>
            <a:r>
              <a:rPr lang="nl-BE" sz="8800" dirty="0" err="1"/>
              <a:t>le</a:t>
            </a:r>
            <a:r>
              <a:rPr lang="nl-BE" sz="8800" dirty="0"/>
              <a:t> module de </a:t>
            </a:r>
            <a:r>
              <a:rPr lang="nl-BE" sz="8800" dirty="0" err="1"/>
              <a:t>communication</a:t>
            </a:r>
            <a:r>
              <a:rPr lang="nl-BE" sz="8800" dirty="0"/>
              <a:t> </a:t>
            </a:r>
            <a:r>
              <a:rPr lang="nl-BE" sz="8800" dirty="0" err="1"/>
              <a:t>d’une</a:t>
            </a:r>
            <a:r>
              <a:rPr lang="nl-BE" sz="8800" dirty="0"/>
              <a:t> </a:t>
            </a:r>
            <a:r>
              <a:rPr lang="nl-BE" sz="8800" dirty="0" err="1"/>
              <a:t>plate-forme</a:t>
            </a:r>
            <a:r>
              <a:rPr lang="nl-BE" sz="8800" dirty="0"/>
              <a:t>)</a:t>
            </a:r>
          </a:p>
          <a:p>
            <a:pPr lvl="2"/>
            <a:endParaRPr lang="nl-BE" sz="8800" dirty="0"/>
          </a:p>
          <a:p>
            <a:pPr lvl="1"/>
            <a:endParaRPr lang="nl-BE" dirty="0"/>
          </a:p>
          <a:p>
            <a:pPr lvl="1"/>
            <a:endParaRPr lang="nl-BE" sz="3800" dirty="0"/>
          </a:p>
          <a:p>
            <a:pPr lvl="1"/>
            <a:endParaRPr lang="nl-BE" sz="3800" dirty="0"/>
          </a:p>
          <a:p>
            <a:pPr marL="457200" lvl="1" indent="0">
              <a:buNone/>
            </a:pPr>
            <a:endParaRPr lang="nl-BE" sz="9600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marL="3200400" lvl="7" indent="0">
              <a:buNone/>
            </a:pPr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marL="3200400" lvl="7" indent="0">
              <a:buNone/>
            </a:pPr>
            <a:endParaRPr lang="nl-BE" dirty="0"/>
          </a:p>
          <a:p>
            <a:pPr marL="3200400" lvl="7" indent="0">
              <a:buNone/>
            </a:pPr>
            <a:endParaRPr lang="nl-BE" dirty="0"/>
          </a:p>
          <a:p>
            <a:pPr marL="3200400" lvl="7" indent="0">
              <a:buNone/>
            </a:pPr>
            <a:r>
              <a:rPr lang="nl-BE" dirty="0"/>
              <a:t>							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7699B02-7A08-4122-BC8B-F74D0DBCA18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382" y="561184"/>
            <a:ext cx="933451" cy="78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1512286-04D0-46BF-BD4C-D96FE82FA0C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196685" y="561184"/>
            <a:ext cx="2779570" cy="78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5">
            <a:extLst>
              <a:ext uri="{FF2B5EF4-FFF2-40B4-BE49-F238E27FC236}">
                <a16:creationId xmlns:a16="http://schemas.microsoft.com/office/drawing/2014/main" id="{DF0B4DF0-845E-42F0-B536-BABD39CFEE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314325"/>
            <a:ext cx="2381250" cy="8080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273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71"/>
    </mc:Choice>
    <mc:Fallback xmlns="">
      <p:transition spd="slow" advTm="90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162840"/>
            <a:ext cx="10515600" cy="1325563"/>
          </a:xfrm>
        </p:spPr>
        <p:txBody>
          <a:bodyPr/>
          <a:lstStyle/>
          <a:p>
            <a:pPr algn="ctr"/>
            <a:r>
              <a:rPr lang="nl-BE" b="1" dirty="0">
                <a:solidFill>
                  <a:srgbClr val="FF3300"/>
                </a:solidFill>
              </a:rPr>
              <a:t>LOCAL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900344" y="2411551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nl-BE" dirty="0"/>
              <a:t>PRIORITE N° 1 : la </a:t>
            </a:r>
            <a:r>
              <a:rPr lang="nl-BE" dirty="0" err="1"/>
              <a:t>sécurité</a:t>
            </a:r>
            <a:r>
              <a:rPr lang="nl-BE" dirty="0"/>
              <a:t> et </a:t>
            </a:r>
            <a:r>
              <a:rPr lang="nl-BE" dirty="0" err="1"/>
              <a:t>le</a:t>
            </a:r>
            <a:r>
              <a:rPr lang="nl-BE" dirty="0"/>
              <a:t> sentiment de </a:t>
            </a:r>
            <a:r>
              <a:rPr lang="nl-BE" dirty="0" err="1"/>
              <a:t>sécurité</a:t>
            </a:r>
            <a:r>
              <a:rPr lang="nl-BE" dirty="0"/>
              <a:t> dans </a:t>
            </a:r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périmètre</a:t>
            </a:r>
            <a:r>
              <a:rPr lang="nl-BE" dirty="0"/>
              <a:t> </a:t>
            </a:r>
            <a:r>
              <a:rPr lang="nl-BE" dirty="0" err="1"/>
              <a:t>défini</a:t>
            </a:r>
            <a:endParaRPr lang="nl-BE" dirty="0"/>
          </a:p>
          <a:p>
            <a:pPr marL="457200" lvl="1" indent="0">
              <a:buNone/>
            </a:pPr>
            <a:endParaRPr lang="nl-BE" dirty="0"/>
          </a:p>
          <a:p>
            <a:pPr marL="457200" lvl="1" indent="0">
              <a:buNone/>
            </a:pPr>
            <a:r>
              <a:rPr lang="nl-BE" dirty="0"/>
              <a:t>Dans </a:t>
            </a:r>
            <a:r>
              <a:rPr lang="nl-BE" dirty="0" err="1"/>
              <a:t>le</a:t>
            </a:r>
            <a:r>
              <a:rPr lang="nl-BE" dirty="0"/>
              <a:t> </a:t>
            </a:r>
            <a:r>
              <a:rPr lang="nl-BE" dirty="0" err="1"/>
              <a:t>quartier</a:t>
            </a:r>
            <a:r>
              <a:rPr lang="nl-BE" dirty="0"/>
              <a:t> </a:t>
            </a:r>
            <a:r>
              <a:rPr lang="nl-BE" dirty="0" err="1"/>
              <a:t>où</a:t>
            </a:r>
            <a:r>
              <a:rPr lang="nl-BE" dirty="0"/>
              <a:t> </a:t>
            </a:r>
            <a:r>
              <a:rPr lang="nl-BE" dirty="0" err="1"/>
              <a:t>l’on</a:t>
            </a:r>
            <a:r>
              <a:rPr lang="nl-BE" dirty="0"/>
              <a:t> </a:t>
            </a:r>
            <a:r>
              <a:rPr lang="nl-BE" dirty="0" err="1"/>
              <a:t>réside</a:t>
            </a:r>
            <a:r>
              <a:rPr lang="nl-BE" dirty="0"/>
              <a:t>			A </a:t>
            </a:r>
            <a:r>
              <a:rPr lang="nl-BE" dirty="0" err="1"/>
              <a:t>l’endroit</a:t>
            </a:r>
            <a:r>
              <a:rPr lang="nl-BE" dirty="0"/>
              <a:t> de </a:t>
            </a:r>
            <a:r>
              <a:rPr lang="nl-BE" dirty="0" err="1"/>
              <a:t>ses</a:t>
            </a:r>
            <a:r>
              <a:rPr lang="nl-BE" dirty="0"/>
              <a:t> </a:t>
            </a:r>
            <a:r>
              <a:rPr lang="nl-BE" dirty="0" err="1"/>
              <a:t>activités</a:t>
            </a:r>
            <a:r>
              <a:rPr lang="nl-BE" dirty="0"/>
              <a:t> </a:t>
            </a:r>
            <a:r>
              <a:rPr lang="nl-BE" dirty="0" err="1"/>
              <a:t>professionnelles</a:t>
            </a: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spcAft>
                <a:spcPts val="1200"/>
              </a:spcAft>
              <a:buNone/>
            </a:pPr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marL="3200400" lvl="7" indent="0">
              <a:buNone/>
            </a:pPr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marL="3200400" lvl="7" indent="0">
              <a:buNone/>
            </a:pPr>
            <a:endParaRPr lang="nl-BE" dirty="0"/>
          </a:p>
          <a:p>
            <a:pPr marL="3200400" lvl="7" indent="0">
              <a:buNone/>
            </a:pPr>
            <a:endParaRPr lang="nl-BE" dirty="0"/>
          </a:p>
          <a:p>
            <a:pPr marL="3200400" lvl="7" indent="0">
              <a:buNone/>
            </a:pPr>
            <a:r>
              <a:rPr lang="nl-BE" dirty="0"/>
              <a:t>							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23" y="3429000"/>
            <a:ext cx="4242288" cy="239150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974" y="3429000"/>
            <a:ext cx="4644507" cy="239150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2901930-055B-4A31-994B-9A9BD28EB4A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196685" y="561184"/>
            <a:ext cx="2779570" cy="78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B60CB20-8459-4C92-964A-0AEC4C8DB3E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382" y="561184"/>
            <a:ext cx="933451" cy="78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5">
            <a:extLst>
              <a:ext uri="{FF2B5EF4-FFF2-40B4-BE49-F238E27FC236}">
                <a16:creationId xmlns:a16="http://schemas.microsoft.com/office/drawing/2014/main" id="{17F1A728-7AD6-4DF7-89EA-C39E30CA57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314325"/>
            <a:ext cx="2381250" cy="8080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652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63"/>
    </mc:Choice>
    <mc:Fallback xmlns="">
      <p:transition spd="slow" advTm="70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921868"/>
            <a:ext cx="10515600" cy="1325563"/>
          </a:xfrm>
        </p:spPr>
        <p:txBody>
          <a:bodyPr/>
          <a:lstStyle/>
          <a:p>
            <a:pPr algn="ctr"/>
            <a:r>
              <a:rPr lang="nl-BE" b="1" dirty="0">
                <a:solidFill>
                  <a:srgbClr val="FF3300"/>
                </a:solidFill>
              </a:rPr>
              <a:t>PREVENTION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864311"/>
            <a:ext cx="10515600" cy="4918229"/>
          </a:xfrm>
        </p:spPr>
        <p:txBody>
          <a:bodyPr>
            <a:normAutofit fontScale="25000" lnSpcReduction="20000"/>
          </a:bodyPr>
          <a:lstStyle/>
          <a:p>
            <a:endParaRPr lang="nl-BE" sz="3800" dirty="0"/>
          </a:p>
          <a:p>
            <a:endParaRPr lang="nl-BE" sz="3800" dirty="0"/>
          </a:p>
          <a:p>
            <a:r>
              <a:rPr lang="nl-BE" sz="9600" dirty="0"/>
              <a:t>Engagement </a:t>
            </a:r>
            <a:r>
              <a:rPr lang="nl-BE" sz="9600" dirty="0" err="1"/>
              <a:t>maximal</a:t>
            </a:r>
            <a:r>
              <a:rPr lang="nl-BE" sz="9600" dirty="0"/>
              <a:t> et </a:t>
            </a:r>
            <a:r>
              <a:rPr lang="nl-BE" sz="9600" dirty="0" err="1"/>
              <a:t>sensibilisation</a:t>
            </a:r>
            <a:r>
              <a:rPr lang="nl-BE" sz="9600" dirty="0"/>
              <a:t> : les </a:t>
            </a:r>
            <a:r>
              <a:rPr lang="nl-BE" sz="9600" dirty="0" err="1"/>
              <a:t>habitants</a:t>
            </a:r>
            <a:r>
              <a:rPr lang="nl-BE" sz="9600" dirty="0"/>
              <a:t> </a:t>
            </a:r>
            <a:r>
              <a:rPr lang="nl-BE" sz="9600" dirty="0" err="1"/>
              <a:t>n’ont</a:t>
            </a:r>
            <a:r>
              <a:rPr lang="nl-BE" sz="9600" dirty="0"/>
              <a:t> que </a:t>
            </a:r>
            <a:r>
              <a:rPr lang="nl-BE" sz="9600" dirty="0" err="1"/>
              <a:t>rarement</a:t>
            </a:r>
            <a:r>
              <a:rPr lang="nl-BE" sz="9600" dirty="0"/>
              <a:t> </a:t>
            </a:r>
            <a:r>
              <a:rPr lang="nl-BE" sz="9600" dirty="0" err="1"/>
              <a:t>conscience</a:t>
            </a:r>
            <a:r>
              <a:rPr lang="nl-BE" sz="9600" dirty="0"/>
              <a:t> que la </a:t>
            </a:r>
            <a:r>
              <a:rPr lang="nl-BE" sz="9600" dirty="0" err="1"/>
              <a:t>protection</a:t>
            </a:r>
            <a:r>
              <a:rPr lang="nl-BE" sz="9600" dirty="0"/>
              <a:t> </a:t>
            </a:r>
            <a:r>
              <a:rPr lang="nl-BE" sz="9600" dirty="0" err="1"/>
              <a:t>contre</a:t>
            </a:r>
            <a:r>
              <a:rPr lang="nl-BE" sz="9600" dirty="0"/>
              <a:t> les </a:t>
            </a:r>
            <a:r>
              <a:rPr lang="nl-BE" sz="9600" dirty="0" err="1"/>
              <a:t>cambriolages</a:t>
            </a:r>
            <a:r>
              <a:rPr lang="nl-BE" sz="9600" dirty="0"/>
              <a:t> </a:t>
            </a:r>
            <a:r>
              <a:rPr lang="nl-BE" sz="9600" dirty="0" err="1"/>
              <a:t>n’est</a:t>
            </a:r>
            <a:r>
              <a:rPr lang="nl-BE" sz="9600" dirty="0"/>
              <a:t> pas </a:t>
            </a:r>
            <a:r>
              <a:rPr lang="nl-BE" sz="9600" dirty="0" err="1"/>
              <a:t>très</a:t>
            </a:r>
            <a:r>
              <a:rPr lang="nl-BE" sz="9600" dirty="0"/>
              <a:t> </a:t>
            </a:r>
            <a:r>
              <a:rPr lang="nl-BE" sz="9600" dirty="0" err="1"/>
              <a:t>compliquée</a:t>
            </a:r>
            <a:r>
              <a:rPr lang="nl-BE" sz="9600" dirty="0"/>
              <a:t> et </a:t>
            </a:r>
            <a:r>
              <a:rPr lang="nl-BE" sz="9600" dirty="0" err="1"/>
              <a:t>n’est</a:t>
            </a:r>
            <a:r>
              <a:rPr lang="nl-BE" sz="9600" dirty="0"/>
              <a:t> pas </a:t>
            </a:r>
            <a:r>
              <a:rPr lang="nl-BE" sz="9600" dirty="0" err="1"/>
              <a:t>nécessairement</a:t>
            </a:r>
            <a:r>
              <a:rPr lang="nl-BE" sz="9600" dirty="0"/>
              <a:t> </a:t>
            </a:r>
            <a:r>
              <a:rPr lang="nl-BE" sz="9600" dirty="0" err="1"/>
              <a:t>très</a:t>
            </a:r>
            <a:r>
              <a:rPr lang="nl-BE" sz="9600" dirty="0"/>
              <a:t> </a:t>
            </a:r>
            <a:r>
              <a:rPr lang="nl-BE" sz="9600" dirty="0" err="1"/>
              <a:t>coûteuse</a:t>
            </a:r>
            <a:endParaRPr lang="nl-BE" sz="9600" dirty="0"/>
          </a:p>
          <a:p>
            <a:endParaRPr lang="nl-BE" sz="9600" dirty="0"/>
          </a:p>
          <a:p>
            <a:r>
              <a:rPr lang="nl-BE" sz="9600" dirty="0" err="1"/>
              <a:t>Viser</a:t>
            </a:r>
            <a:r>
              <a:rPr lang="nl-BE" sz="9600" dirty="0"/>
              <a:t> la prévention intégrale </a:t>
            </a:r>
          </a:p>
          <a:p>
            <a:pPr lvl="1"/>
            <a:r>
              <a:rPr lang="nl-BE" sz="9200" dirty="0"/>
              <a:t>Bonnes </a:t>
            </a:r>
            <a:r>
              <a:rPr lang="nl-BE" sz="9200" dirty="0" err="1"/>
              <a:t>habitudes</a:t>
            </a:r>
            <a:r>
              <a:rPr lang="nl-BE" sz="9200" dirty="0"/>
              <a:t> à </a:t>
            </a:r>
            <a:r>
              <a:rPr lang="nl-BE" sz="9200" dirty="0" err="1"/>
              <a:t>prendre</a:t>
            </a:r>
            <a:r>
              <a:rPr lang="nl-BE" sz="9200" dirty="0"/>
              <a:t> : </a:t>
            </a:r>
            <a:r>
              <a:rPr lang="nl-BE" sz="9200" dirty="0" err="1"/>
              <a:t>c’est</a:t>
            </a:r>
            <a:r>
              <a:rPr lang="nl-BE" sz="9200" dirty="0"/>
              <a:t> gratuit et </a:t>
            </a:r>
            <a:r>
              <a:rPr lang="nl-BE" sz="9200" dirty="0" err="1"/>
              <a:t>immédiat</a:t>
            </a:r>
            <a:endParaRPr lang="nl-BE" sz="9200" dirty="0"/>
          </a:p>
          <a:p>
            <a:pPr lvl="1"/>
            <a:r>
              <a:rPr lang="nl-BE" sz="9200" dirty="0" err="1"/>
              <a:t>Protection</a:t>
            </a:r>
            <a:r>
              <a:rPr lang="nl-BE" sz="9200" dirty="0"/>
              <a:t> </a:t>
            </a:r>
            <a:r>
              <a:rPr lang="nl-BE" sz="9200" dirty="0" err="1"/>
              <a:t>mécanique</a:t>
            </a:r>
            <a:r>
              <a:rPr lang="nl-BE" sz="9200" dirty="0"/>
              <a:t> : pas </a:t>
            </a:r>
            <a:r>
              <a:rPr lang="nl-BE" sz="9200" dirty="0" err="1"/>
              <a:t>nécessairement</a:t>
            </a:r>
            <a:r>
              <a:rPr lang="nl-BE" sz="9200" dirty="0"/>
              <a:t> </a:t>
            </a:r>
            <a:r>
              <a:rPr lang="nl-BE" sz="9200" dirty="0" err="1"/>
              <a:t>onéneux</a:t>
            </a:r>
            <a:r>
              <a:rPr lang="nl-BE" sz="9200" dirty="0"/>
              <a:t>, </a:t>
            </a:r>
            <a:r>
              <a:rPr lang="nl-BE" sz="9200" dirty="0" err="1"/>
              <a:t>empêche</a:t>
            </a:r>
            <a:r>
              <a:rPr lang="nl-BE" sz="9200" dirty="0"/>
              <a:t> </a:t>
            </a:r>
            <a:r>
              <a:rPr lang="nl-BE" sz="9200" dirty="0" err="1"/>
              <a:t>ou</a:t>
            </a:r>
            <a:r>
              <a:rPr lang="nl-BE" sz="9200" dirty="0"/>
              <a:t> </a:t>
            </a:r>
            <a:r>
              <a:rPr lang="nl-BE" sz="9200" dirty="0" err="1"/>
              <a:t>retarde</a:t>
            </a:r>
            <a:r>
              <a:rPr lang="nl-BE" sz="9200" dirty="0"/>
              <a:t> </a:t>
            </a:r>
            <a:r>
              <a:rPr lang="nl-BE" sz="9200" dirty="0" err="1"/>
              <a:t>l’effraction</a:t>
            </a:r>
            <a:endParaRPr lang="nl-BE" sz="9200" dirty="0"/>
          </a:p>
          <a:p>
            <a:pPr lvl="1"/>
            <a:r>
              <a:rPr lang="nl-BE" sz="9200" dirty="0" err="1"/>
              <a:t>Protection</a:t>
            </a:r>
            <a:r>
              <a:rPr lang="nl-BE" sz="9200" dirty="0"/>
              <a:t> </a:t>
            </a:r>
            <a:r>
              <a:rPr lang="nl-BE" sz="9200" dirty="0" err="1"/>
              <a:t>électronique</a:t>
            </a:r>
            <a:r>
              <a:rPr lang="nl-BE" sz="9200" dirty="0"/>
              <a:t> : </a:t>
            </a:r>
            <a:r>
              <a:rPr lang="nl-BE" sz="9200" dirty="0" err="1"/>
              <a:t>éclairages</a:t>
            </a:r>
            <a:r>
              <a:rPr lang="nl-BE" sz="9200" dirty="0"/>
              <a:t> extérieurs </a:t>
            </a:r>
            <a:r>
              <a:rPr lang="nl-BE" sz="9200" dirty="0" err="1"/>
              <a:t>avec</a:t>
            </a:r>
            <a:r>
              <a:rPr lang="nl-BE" sz="9200" dirty="0"/>
              <a:t> </a:t>
            </a:r>
            <a:r>
              <a:rPr lang="nl-BE" sz="9200" dirty="0" err="1"/>
              <a:t>détection</a:t>
            </a:r>
            <a:r>
              <a:rPr lang="nl-BE" sz="9200" dirty="0"/>
              <a:t>, </a:t>
            </a:r>
            <a:r>
              <a:rPr lang="nl-BE" sz="9200" dirty="0" err="1"/>
              <a:t>alarmes</a:t>
            </a:r>
            <a:r>
              <a:rPr lang="nl-BE" sz="9200" dirty="0"/>
              <a:t>, …</a:t>
            </a:r>
          </a:p>
          <a:p>
            <a:pPr marL="0" indent="0">
              <a:buNone/>
            </a:pPr>
            <a:endParaRPr lang="nl-BE" sz="9600" dirty="0"/>
          </a:p>
          <a:p>
            <a:r>
              <a:rPr lang="nl-BE" sz="9600" dirty="0"/>
              <a:t>Faire </a:t>
            </a:r>
            <a:r>
              <a:rPr lang="nl-BE" sz="9600" dirty="0" err="1"/>
              <a:t>usage</a:t>
            </a:r>
            <a:r>
              <a:rPr lang="nl-BE" sz="9600" dirty="0"/>
              <a:t> de </a:t>
            </a:r>
            <a:r>
              <a:rPr lang="nl-BE" sz="9600" dirty="0" err="1"/>
              <a:t>tous</a:t>
            </a:r>
            <a:r>
              <a:rPr lang="nl-BE" sz="9600" dirty="0"/>
              <a:t> les </a:t>
            </a:r>
            <a:r>
              <a:rPr lang="nl-BE" sz="9600" dirty="0" err="1"/>
              <a:t>canaux</a:t>
            </a:r>
            <a:r>
              <a:rPr lang="nl-BE" sz="9600" dirty="0"/>
              <a:t> de </a:t>
            </a:r>
            <a:r>
              <a:rPr lang="nl-BE" sz="9600" dirty="0" err="1"/>
              <a:t>communication</a:t>
            </a:r>
            <a:r>
              <a:rPr lang="nl-BE" sz="9600" dirty="0"/>
              <a:t> </a:t>
            </a:r>
            <a:r>
              <a:rPr lang="nl-BE" sz="9600" dirty="0" err="1"/>
              <a:t>possibles</a:t>
            </a:r>
            <a:r>
              <a:rPr lang="nl-BE" sz="9600" dirty="0"/>
              <a:t> pour </a:t>
            </a:r>
            <a:r>
              <a:rPr lang="nl-BE" sz="9600" dirty="0" err="1"/>
              <a:t>informer</a:t>
            </a:r>
            <a:endParaRPr lang="nl-BE" sz="9600" dirty="0"/>
          </a:p>
          <a:p>
            <a:pPr lvl="1"/>
            <a:r>
              <a:rPr lang="nl-BE" sz="9200" dirty="0" err="1"/>
              <a:t>Messages</a:t>
            </a:r>
            <a:r>
              <a:rPr lang="nl-BE" sz="9200" dirty="0"/>
              <a:t> </a:t>
            </a:r>
            <a:r>
              <a:rPr lang="nl-BE" sz="9200" dirty="0" err="1"/>
              <a:t>aux</a:t>
            </a:r>
            <a:r>
              <a:rPr lang="nl-BE" sz="9200" dirty="0"/>
              <a:t> </a:t>
            </a:r>
            <a:r>
              <a:rPr lang="nl-BE" sz="9200" dirty="0" err="1"/>
              <a:t>membres</a:t>
            </a:r>
            <a:r>
              <a:rPr lang="nl-BE" sz="9200" dirty="0"/>
              <a:t> des PLP</a:t>
            </a:r>
          </a:p>
          <a:p>
            <a:pPr lvl="1"/>
            <a:r>
              <a:rPr lang="nl-BE" sz="9200" dirty="0" err="1"/>
              <a:t>Articles</a:t>
            </a:r>
            <a:r>
              <a:rPr lang="nl-BE" sz="9200" dirty="0"/>
              <a:t> dans les </a:t>
            </a:r>
            <a:r>
              <a:rPr lang="nl-BE" sz="9200" dirty="0" err="1"/>
              <a:t>toutes-boîtes</a:t>
            </a:r>
            <a:r>
              <a:rPr lang="nl-BE" sz="9200" dirty="0"/>
              <a:t> </a:t>
            </a:r>
            <a:r>
              <a:rPr lang="nl-BE" sz="9200" dirty="0" err="1"/>
              <a:t>communaux</a:t>
            </a:r>
            <a:endParaRPr lang="nl-BE" sz="9200" dirty="0"/>
          </a:p>
          <a:p>
            <a:pPr lvl="1"/>
            <a:r>
              <a:rPr lang="nl-BE" sz="9200" dirty="0"/>
              <a:t>Site web </a:t>
            </a:r>
            <a:r>
              <a:rPr lang="nl-BE" sz="9200" dirty="0" err="1"/>
              <a:t>communal</a:t>
            </a:r>
            <a:endParaRPr lang="nl-BE" sz="9200" dirty="0"/>
          </a:p>
          <a:p>
            <a:pPr lvl="1"/>
            <a:endParaRPr lang="nl-BE" sz="9200" dirty="0"/>
          </a:p>
          <a:p>
            <a:endParaRPr lang="nl-BE" dirty="0"/>
          </a:p>
          <a:p>
            <a:endParaRPr lang="nl-BE" dirty="0"/>
          </a:p>
          <a:p>
            <a:pPr marL="0" indent="0">
              <a:spcAft>
                <a:spcPts val="1200"/>
              </a:spcAft>
              <a:buNone/>
            </a:pPr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marL="3200400" lvl="7" indent="0">
              <a:buNone/>
            </a:pPr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marL="3200400" lvl="7" indent="0">
              <a:buNone/>
            </a:pPr>
            <a:endParaRPr lang="nl-BE" dirty="0"/>
          </a:p>
          <a:p>
            <a:pPr marL="3200400" lvl="7" indent="0">
              <a:buNone/>
            </a:pPr>
            <a:endParaRPr lang="nl-BE" dirty="0"/>
          </a:p>
          <a:p>
            <a:pPr marL="3200400" lvl="7" indent="0">
              <a:buNone/>
            </a:pPr>
            <a:r>
              <a:rPr lang="nl-BE" dirty="0"/>
              <a:t>							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C56C065-A747-49E3-AED2-B7320F92795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382" y="561184"/>
            <a:ext cx="933451" cy="78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F3BEACA-1290-47AB-956B-6FB09F34D92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196685" y="561184"/>
            <a:ext cx="2779570" cy="78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5">
            <a:extLst>
              <a:ext uri="{FF2B5EF4-FFF2-40B4-BE49-F238E27FC236}">
                <a16:creationId xmlns:a16="http://schemas.microsoft.com/office/drawing/2014/main" id="{F43CC240-E2FB-40A3-BA7D-A3DBFCEDA4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314325"/>
            <a:ext cx="2381250" cy="8080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789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83"/>
    </mc:Choice>
    <mc:Fallback xmlns="">
      <p:transition spd="slow" advTm="91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068902"/>
            <a:ext cx="10515600" cy="741023"/>
          </a:xfrm>
        </p:spPr>
        <p:txBody>
          <a:bodyPr/>
          <a:lstStyle/>
          <a:p>
            <a:pPr algn="ctr"/>
            <a:r>
              <a:rPr lang="nl-BE" b="1" dirty="0">
                <a:solidFill>
                  <a:srgbClr val="FF3300"/>
                </a:solidFill>
              </a:rPr>
              <a:t>COMMUNICATION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28441"/>
          </a:xfrm>
        </p:spPr>
        <p:txBody>
          <a:bodyPr>
            <a:normAutofit fontScale="25000" lnSpcReduction="20000"/>
          </a:bodyPr>
          <a:lstStyle/>
          <a:p>
            <a:endParaRPr lang="nl-BE" dirty="0"/>
          </a:p>
          <a:p>
            <a:r>
              <a:rPr lang="nl-BE" sz="11200" dirty="0" err="1"/>
              <a:t>Basée</a:t>
            </a:r>
            <a:r>
              <a:rPr lang="nl-BE" sz="11200" dirty="0"/>
              <a:t> </a:t>
            </a:r>
            <a:r>
              <a:rPr lang="nl-BE" sz="11200" dirty="0" err="1"/>
              <a:t>sur</a:t>
            </a:r>
            <a:r>
              <a:rPr lang="nl-BE" sz="11200" dirty="0"/>
              <a:t> </a:t>
            </a:r>
            <a:r>
              <a:rPr lang="nl-BE" sz="11200" dirty="0" err="1"/>
              <a:t>un</a:t>
            </a:r>
            <a:r>
              <a:rPr lang="nl-BE" sz="11200" dirty="0"/>
              <a:t> échange </a:t>
            </a:r>
            <a:r>
              <a:rPr lang="nl-BE" sz="11200" dirty="0" err="1"/>
              <a:t>d’informations</a:t>
            </a:r>
            <a:r>
              <a:rPr lang="nl-BE" sz="11200" dirty="0"/>
              <a:t> </a:t>
            </a:r>
            <a:r>
              <a:rPr lang="nl-BE" sz="11200" dirty="0" err="1"/>
              <a:t>suivant</a:t>
            </a:r>
            <a:r>
              <a:rPr lang="nl-BE" sz="11200" dirty="0"/>
              <a:t> </a:t>
            </a:r>
            <a:r>
              <a:rPr lang="nl-BE" sz="11200" dirty="0" err="1"/>
              <a:t>un</a:t>
            </a:r>
            <a:r>
              <a:rPr lang="nl-BE" sz="11200" dirty="0"/>
              <a:t> plan de </a:t>
            </a:r>
            <a:r>
              <a:rPr lang="nl-BE" sz="11200" dirty="0" err="1"/>
              <a:t>communication</a:t>
            </a:r>
            <a:r>
              <a:rPr lang="nl-BE" sz="11200" dirty="0"/>
              <a:t> pré-</a:t>
            </a:r>
            <a:r>
              <a:rPr lang="nl-BE" sz="11200" dirty="0" err="1"/>
              <a:t>établi</a:t>
            </a:r>
            <a:endParaRPr lang="nl-BE" sz="11200" dirty="0"/>
          </a:p>
          <a:p>
            <a:pPr lvl="1"/>
            <a:endParaRPr lang="nl-BE" sz="11200" dirty="0"/>
          </a:p>
          <a:p>
            <a:pPr lvl="1"/>
            <a:r>
              <a:rPr lang="nl-BE" sz="11200" dirty="0"/>
              <a:t>du </a:t>
            </a:r>
            <a:r>
              <a:rPr lang="nl-BE" sz="11200" dirty="0" err="1"/>
              <a:t>citoyen</a:t>
            </a:r>
            <a:r>
              <a:rPr lang="nl-BE" sz="11200" dirty="0"/>
              <a:t> vers la </a:t>
            </a:r>
            <a:r>
              <a:rPr lang="nl-BE" sz="11200" dirty="0" err="1"/>
              <a:t>police</a:t>
            </a:r>
            <a:r>
              <a:rPr lang="nl-BE" sz="11200" dirty="0"/>
              <a:t> (</a:t>
            </a:r>
            <a:r>
              <a:rPr lang="nl-BE" sz="11200" dirty="0" err="1"/>
              <a:t>questions</a:t>
            </a:r>
            <a:endParaRPr lang="nl-BE" sz="11200" dirty="0"/>
          </a:p>
          <a:p>
            <a:pPr marL="457200" lvl="1" indent="0">
              <a:buNone/>
            </a:pPr>
            <a:r>
              <a:rPr lang="nl-BE" sz="11200" dirty="0" err="1"/>
              <a:t>relatives</a:t>
            </a:r>
            <a:r>
              <a:rPr lang="nl-BE" sz="11200" dirty="0"/>
              <a:t> </a:t>
            </a:r>
            <a:r>
              <a:rPr lang="nl-BE" sz="11200" dirty="0" err="1"/>
              <a:t>aux</a:t>
            </a:r>
            <a:r>
              <a:rPr lang="nl-BE" sz="11200" dirty="0"/>
              <a:t> </a:t>
            </a:r>
            <a:r>
              <a:rPr lang="nl-BE" sz="11200" dirty="0" err="1"/>
              <a:t>mesures</a:t>
            </a:r>
            <a:r>
              <a:rPr lang="nl-BE" sz="11200" dirty="0"/>
              <a:t> de prévention, </a:t>
            </a:r>
          </a:p>
          <a:p>
            <a:pPr marL="457200" lvl="1" indent="0">
              <a:buNone/>
            </a:pPr>
            <a:r>
              <a:rPr lang="nl-BE" sz="11200" dirty="0" err="1"/>
              <a:t>demandes</a:t>
            </a:r>
            <a:r>
              <a:rPr lang="nl-BE" sz="11200" dirty="0"/>
              <a:t> </a:t>
            </a:r>
            <a:r>
              <a:rPr lang="nl-BE" sz="11200" dirty="0" err="1"/>
              <a:t>d’audits</a:t>
            </a:r>
            <a:r>
              <a:rPr lang="nl-BE" sz="11200" dirty="0"/>
              <a:t> de </a:t>
            </a:r>
            <a:r>
              <a:rPr lang="nl-BE" sz="11200" dirty="0" err="1"/>
              <a:t>sécurité</a:t>
            </a:r>
            <a:r>
              <a:rPr lang="nl-BE" sz="11200" dirty="0"/>
              <a:t> </a:t>
            </a:r>
            <a:r>
              <a:rPr lang="nl-BE" sz="11200" dirty="0" err="1"/>
              <a:t>gratuits</a:t>
            </a:r>
            <a:r>
              <a:rPr lang="nl-BE" sz="11200" dirty="0"/>
              <a:t>, </a:t>
            </a:r>
          </a:p>
          <a:p>
            <a:pPr marL="457200" lvl="1" indent="0">
              <a:buNone/>
            </a:pPr>
            <a:r>
              <a:rPr lang="nl-BE" sz="11200" dirty="0" err="1"/>
              <a:t>phénomènes</a:t>
            </a:r>
            <a:r>
              <a:rPr lang="nl-BE" sz="11200" dirty="0"/>
              <a:t> particuliers </a:t>
            </a:r>
            <a:r>
              <a:rPr lang="nl-BE" sz="11200" dirty="0" err="1"/>
              <a:t>observés</a:t>
            </a:r>
            <a:r>
              <a:rPr lang="nl-BE" sz="11200" dirty="0"/>
              <a:t>…)</a:t>
            </a:r>
          </a:p>
          <a:p>
            <a:pPr marL="457200" lvl="1" indent="0">
              <a:buNone/>
            </a:pPr>
            <a:endParaRPr lang="nl-BE" sz="11200" dirty="0"/>
          </a:p>
          <a:p>
            <a:pPr lvl="1"/>
            <a:r>
              <a:rPr lang="nl-BE" sz="11200" dirty="0"/>
              <a:t>de la </a:t>
            </a:r>
            <a:r>
              <a:rPr lang="nl-BE" sz="11200" dirty="0" err="1"/>
              <a:t>police</a:t>
            </a:r>
            <a:r>
              <a:rPr lang="nl-BE" sz="11200" dirty="0"/>
              <a:t> vers </a:t>
            </a:r>
            <a:r>
              <a:rPr lang="nl-BE" sz="11200" dirty="0" err="1"/>
              <a:t>le</a:t>
            </a:r>
            <a:r>
              <a:rPr lang="nl-BE" sz="11200" dirty="0"/>
              <a:t> </a:t>
            </a:r>
            <a:r>
              <a:rPr lang="nl-BE" sz="11200" dirty="0" err="1"/>
              <a:t>citoyen</a:t>
            </a:r>
            <a:r>
              <a:rPr lang="nl-BE" sz="11200" dirty="0"/>
              <a:t> (</a:t>
            </a:r>
            <a:r>
              <a:rPr lang="nl-BE" sz="11200" dirty="0" err="1"/>
              <a:t>conseils</a:t>
            </a:r>
            <a:endParaRPr lang="nl-BE" sz="11200" dirty="0"/>
          </a:p>
          <a:p>
            <a:pPr marL="457200" lvl="1" indent="0">
              <a:buNone/>
            </a:pPr>
            <a:r>
              <a:rPr lang="nl-BE" sz="11200" dirty="0"/>
              <a:t>de prévention, nouveaux modes</a:t>
            </a:r>
          </a:p>
          <a:p>
            <a:pPr marL="457200" lvl="1" indent="0">
              <a:buNone/>
            </a:pPr>
            <a:r>
              <a:rPr lang="nl-BE" sz="11200" dirty="0"/>
              <a:t> </a:t>
            </a:r>
            <a:r>
              <a:rPr lang="nl-BE" sz="11200" dirty="0" err="1"/>
              <a:t>opératoires</a:t>
            </a:r>
            <a:r>
              <a:rPr lang="nl-BE" sz="11200" dirty="0"/>
              <a:t> </a:t>
            </a:r>
            <a:r>
              <a:rPr lang="nl-BE" sz="11200" dirty="0" err="1"/>
              <a:t>constatés</a:t>
            </a:r>
            <a:r>
              <a:rPr lang="nl-BE" sz="11200" dirty="0"/>
              <a:t>, </a:t>
            </a:r>
            <a:r>
              <a:rPr lang="nl-BE" sz="11200" dirty="0" err="1"/>
              <a:t>signalements</a:t>
            </a:r>
            <a:r>
              <a:rPr lang="nl-BE" sz="11200" dirty="0"/>
              <a:t> </a:t>
            </a:r>
          </a:p>
          <a:p>
            <a:pPr marL="457200" lvl="1" indent="0">
              <a:buNone/>
            </a:pPr>
            <a:r>
              <a:rPr lang="nl-BE" sz="11200" dirty="0" err="1"/>
              <a:t>partagés</a:t>
            </a:r>
            <a:r>
              <a:rPr lang="nl-BE" sz="11200" dirty="0"/>
              <a:t>,…)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spcAft>
                <a:spcPts val="1200"/>
              </a:spcAft>
              <a:buNone/>
            </a:pPr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marL="3200400" lvl="7" indent="0">
              <a:buNone/>
            </a:pPr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lvl="7"/>
            <a:endParaRPr lang="nl-BE" dirty="0"/>
          </a:p>
          <a:p>
            <a:pPr marL="3200400" lvl="7" indent="0">
              <a:buNone/>
            </a:pPr>
            <a:endParaRPr lang="nl-BE" dirty="0"/>
          </a:p>
          <a:p>
            <a:pPr marL="3200400" lvl="7" indent="0">
              <a:buNone/>
            </a:pPr>
            <a:endParaRPr lang="nl-BE" dirty="0"/>
          </a:p>
          <a:p>
            <a:pPr marL="3200400" lvl="7" indent="0">
              <a:buNone/>
            </a:pPr>
            <a:r>
              <a:rPr lang="nl-BE" dirty="0"/>
              <a:t>							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406" y="2346495"/>
            <a:ext cx="3002427" cy="322677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0ADE39C-FBE6-42BD-B6AD-52E5787664F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196685" y="561184"/>
            <a:ext cx="2779570" cy="78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C2F2FE3-F48F-4595-BD50-571B4B778CA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382" y="561184"/>
            <a:ext cx="933451" cy="78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5">
            <a:extLst>
              <a:ext uri="{FF2B5EF4-FFF2-40B4-BE49-F238E27FC236}">
                <a16:creationId xmlns:a16="http://schemas.microsoft.com/office/drawing/2014/main" id="{DC6DDB39-C774-4B4D-AFE4-EBA993AC3E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314325"/>
            <a:ext cx="2381250" cy="8080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03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35"/>
    </mc:Choice>
    <mc:Fallback xmlns="">
      <p:transition spd="slow" advTm="73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|1.9|1.7|1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6|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4|1.2|2.1|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5|1.6|1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6|4|2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8|3.1|1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8|2.7|1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9|2.6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7|1.6|3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6|2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2|2.7|2.6|2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|2.3|2.3|3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7|1.6|3.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7|1.6|3.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7|1.6|3.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7|1.6|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4|1.2|1.3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4|1.2|1.3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4|1.2|1.3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6|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4|1.7|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4|1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4|1.3|1.3|2.1"/>
</p:tagLst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C81E9AC3D374498385BDE03195159F" ma:contentTypeVersion="7" ma:contentTypeDescription="Een nieuw document maken." ma:contentTypeScope="" ma:versionID="9a1e76f5e1e604452601202f6dd37ab5">
  <xsd:schema xmlns:xsd="http://www.w3.org/2001/XMLSchema" xmlns:xs="http://www.w3.org/2001/XMLSchema" xmlns:p="http://schemas.microsoft.com/office/2006/metadata/properties" xmlns:ns2="f6d69b1a-891d-4d2d-8157-a56b543493a0" xmlns:ns3="33d009ac-e139-4d43-807c-84257eab0762" targetNamespace="http://schemas.microsoft.com/office/2006/metadata/properties" ma:root="true" ma:fieldsID="912610b32dd492be70f3cb87d52bba0e" ns2:_="" ns3:_="">
    <xsd:import namespace="f6d69b1a-891d-4d2d-8157-a56b543493a0"/>
    <xsd:import namespace="33d009ac-e139-4d43-807c-84257eab076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d69b1a-891d-4d2d-8157-a56b543493a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009ac-e139-4d43-807c-84257eab07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926996-C99E-4E68-A314-3F376DD316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763B8D-2673-45D6-99A2-2C45D8EB9027}">
  <ds:schemaRefs>
    <ds:schemaRef ds:uri="http://purl.org/dc/terms/"/>
    <ds:schemaRef ds:uri="http://schemas.openxmlformats.org/package/2006/metadata/core-properties"/>
    <ds:schemaRef ds:uri="33d009ac-e139-4d43-807c-84257eab0762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6d69b1a-891d-4d2d-8157-a56b543493a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A01BA3D-E9E8-4D0B-9456-0CB433C396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d69b1a-891d-4d2d-8157-a56b543493a0"/>
    <ds:schemaRef ds:uri="33d009ac-e139-4d43-807c-84257eab07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2256</Words>
  <Application>Microsoft Office PowerPoint</Application>
  <PresentationFormat>Breedbeeld</PresentationFormat>
  <Paragraphs>611</Paragraphs>
  <Slides>29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Kantoorthema</vt:lpstr>
      <vt:lpstr>Modèle par défaut</vt:lpstr>
      <vt:lpstr>Partenariats locaux de Prévention (PLP)  Agir ensemble pour la sécurité</vt:lpstr>
      <vt:lpstr>Principes de base cfr Circulaire ministérielle du 19 février 2019 </vt:lpstr>
      <vt:lpstr>PARTENARIAT : quels sont les acteurs du PLP ?</vt:lpstr>
      <vt:lpstr>PARTENARIAT</vt:lpstr>
      <vt:lpstr>PARTENARIAT</vt:lpstr>
      <vt:lpstr>PARTENARIAT</vt:lpstr>
      <vt:lpstr>LOCAL</vt:lpstr>
      <vt:lpstr>PREVENTION</vt:lpstr>
      <vt:lpstr>COMMUNICATION</vt:lpstr>
      <vt:lpstr>OBJECTIFS</vt:lpstr>
      <vt:lpstr>QUE N’EST CERTAINEMENT PAS UN PLP ? cfr Loi sur les milices privées du 29/07/1934 et loi sur la fonction de police du 05/10/1992</vt:lpstr>
      <vt:lpstr>QUE N’EST CERTAINEMENT PAS UN PLP ?</vt:lpstr>
      <vt:lpstr>QUELQUES CHIFFRES REPRESENTATIFS</vt:lpstr>
      <vt:lpstr>COMMENT SE DEROULE L’ECHANGE D’INFORMATIONS ?</vt:lpstr>
      <vt:lpstr>COMMUNICATION BI-DIRECTIONNELLE</vt:lpstr>
      <vt:lpstr>COMMUNICATION DES MEMBRES DU PLP   POLICE           </vt:lpstr>
      <vt:lpstr>COMMUNICATION DES MEMBRES DU PLP   POLICE       </vt:lpstr>
      <vt:lpstr>COMMUNICATION DES MEMBRES DU PLP             POLICE </vt:lpstr>
      <vt:lpstr>COMMUNICATION DES MEMBRES DU PLP             POLICE </vt:lpstr>
      <vt:lpstr>COMMUNICATION POLICE           MEMBRES DU PLP </vt:lpstr>
      <vt:lpstr>COMMUNICATION POLICE           MEMBRES DU PLP</vt:lpstr>
      <vt:lpstr>COMMUNICATION POLICE           MEMBRES DU PLP </vt:lpstr>
      <vt:lpstr>COMMUNICATION POLICE           MEMBRES DU PLP </vt:lpstr>
      <vt:lpstr>Pourquoi créer un PLP ici ?</vt:lpstr>
      <vt:lpstr>Quel serait le périmètre du PLP ?</vt:lpstr>
      <vt:lpstr>PowerPoint-presentatie</vt:lpstr>
      <vt:lpstr>Le règlement d’ordre intérieur du PLP</vt:lpstr>
      <vt:lpstr>La charte du PLP</vt:lpstr>
      <vt:lpstr>Informations complémentaires/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BuurtInformatieNetwerken (BIN)</dc:title>
  <dc:creator>benno gekiere</dc:creator>
  <cp:lastModifiedBy>Jean Roef</cp:lastModifiedBy>
  <cp:revision>216</cp:revision>
  <cp:lastPrinted>2017-11-07T15:57:16Z</cp:lastPrinted>
  <dcterms:created xsi:type="dcterms:W3CDTF">2016-09-23T07:17:17Z</dcterms:created>
  <dcterms:modified xsi:type="dcterms:W3CDTF">2021-01-08T12:41:49Z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0x01010021C81E9AC3D374498385BDE03195159F</vt:lpwstr>
  </property>
  <property fmtid="{D5CDD505-2E9C-101B-9397-08002B2CF9AE}" pid="3" name="AuthorIds_UIVersion_2048">
    <vt:lpwstr>12</vt:lpwstr>
  </property>
</Properties>
</file>