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7" r:id="rId8"/>
    <p:sldId id="263" r:id="rId9"/>
    <p:sldId id="261" r:id="rId10"/>
    <p:sldId id="266" r:id="rId11"/>
    <p:sldId id="264" r:id="rId12"/>
    <p:sldId id="268"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3134" autoAdjust="0"/>
  </p:normalViewPr>
  <p:slideViewPr>
    <p:cSldViewPr snapToGrid="0">
      <p:cViewPr varScale="1">
        <p:scale>
          <a:sx n="80" d="100"/>
          <a:sy n="80" d="100"/>
        </p:scale>
        <p:origin x="7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BC98DB-9BE2-44AB-84BA-750B21C155F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BB73F5C7-5977-4FDD-9CDE-8EA9BD5ACC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05920701-4E9D-4C49-8A48-44540C4AB016}"/>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5" name="Espace réservé du pied de page 4">
            <a:extLst>
              <a:ext uri="{FF2B5EF4-FFF2-40B4-BE49-F238E27FC236}">
                <a16:creationId xmlns:a16="http://schemas.microsoft.com/office/drawing/2014/main" id="{AD8A17A2-AE51-4FEC-BCF4-24967978F2D2}"/>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5079A59B-3EB2-4EFC-AE1F-1AEA764F2D8C}"/>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338094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DD0B16-0E69-4F64-8CDF-8E98954F1317}"/>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691D971-A6B6-4AEA-BA27-16E451E028E8}"/>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96C4DD9-B530-43BC-956A-5217F76DFADD}"/>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5" name="Espace réservé du pied de page 4">
            <a:extLst>
              <a:ext uri="{FF2B5EF4-FFF2-40B4-BE49-F238E27FC236}">
                <a16:creationId xmlns:a16="http://schemas.microsoft.com/office/drawing/2014/main" id="{3F96F375-E632-429F-B7A9-3D474B2C8390}"/>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02200670-D604-4EFD-9F1A-5F2EE88FEB55}"/>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3318238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B38CCA1-1DDB-49E1-9B32-4995B103319A}"/>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BC1872C2-AFF7-40D4-8ED1-FBA8C29522C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13E68553-CD71-4DAE-AA43-BF627735F0A4}"/>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5" name="Espace réservé du pied de page 4">
            <a:extLst>
              <a:ext uri="{FF2B5EF4-FFF2-40B4-BE49-F238E27FC236}">
                <a16:creationId xmlns:a16="http://schemas.microsoft.com/office/drawing/2014/main" id="{BF69B263-3754-4C82-8276-D7060C47FB3A}"/>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DF48241E-AEAF-4208-A19B-1C7BFEFC0C03}"/>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3351278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2E6AD-5564-4FBA-8A5C-B6C1C4C0745F}"/>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AD85F180-3F43-4AE8-8587-369C448F5BA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1B7194F7-879D-4065-B626-2817CD8EFCF6}"/>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5" name="Espace réservé du pied de page 4">
            <a:extLst>
              <a:ext uri="{FF2B5EF4-FFF2-40B4-BE49-F238E27FC236}">
                <a16:creationId xmlns:a16="http://schemas.microsoft.com/office/drawing/2014/main" id="{58E1CB16-082A-412F-9D88-722A5E81A516}"/>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9F21499C-DFD6-4EB2-9653-783D88FEE554}"/>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490160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3460DE-1A92-42AB-B08F-553E8ACDEDA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13123C10-6429-433A-81D3-BF6EFFDE0F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B8AB87E-16B9-4148-BEC4-352DDA593858}"/>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5" name="Espace réservé du pied de page 4">
            <a:extLst>
              <a:ext uri="{FF2B5EF4-FFF2-40B4-BE49-F238E27FC236}">
                <a16:creationId xmlns:a16="http://schemas.microsoft.com/office/drawing/2014/main" id="{9328689D-2530-4DB8-AF5C-3AEA623A442E}"/>
              </a:ext>
            </a:extLst>
          </p:cNvPr>
          <p:cNvSpPr>
            <a:spLocks noGrp="1"/>
          </p:cNvSpPr>
          <p:nvPr>
            <p:ph type="ftr" sz="quarter" idx="11"/>
          </p:nvPr>
        </p:nvSpPr>
        <p:spPr/>
        <p:txBody>
          <a:bodyPr/>
          <a:lstStyle/>
          <a:p>
            <a:endParaRPr lang="fr-BE"/>
          </a:p>
        </p:txBody>
      </p:sp>
      <p:sp>
        <p:nvSpPr>
          <p:cNvPr id="6" name="Espace réservé du numéro de diapositive 5">
            <a:extLst>
              <a:ext uri="{FF2B5EF4-FFF2-40B4-BE49-F238E27FC236}">
                <a16:creationId xmlns:a16="http://schemas.microsoft.com/office/drawing/2014/main" id="{F963E356-7C40-428C-9C08-827D83E9E25D}"/>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320706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3B1E6F-E30C-47A6-ACAF-E932E5A68092}"/>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232573FB-2ECF-4B03-A9F2-F8A1F9033B7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2F52E9C6-5AA3-46C0-8590-5D12B37EBA3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D3996C08-A673-4B3B-9813-2519F238B8F7}"/>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6" name="Espace réservé du pied de page 5">
            <a:extLst>
              <a:ext uri="{FF2B5EF4-FFF2-40B4-BE49-F238E27FC236}">
                <a16:creationId xmlns:a16="http://schemas.microsoft.com/office/drawing/2014/main" id="{0CA48A99-6C22-4DF2-8ED8-2B3854A4614A}"/>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BAEBEBF2-4199-4568-B84D-E08D1D66FDCB}"/>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1857324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6BC926-B211-4C28-B58A-4A64BCF33C87}"/>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94DCCF6C-BB91-4B8B-A3CF-F11902E602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435923D-0729-4DF0-A38B-7B18A545DDE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59ABC8D-2E09-455E-8334-77B1BE59F7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4278FC84-0CEC-491E-8AF1-C7A34977356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77F5DA95-D3F8-4E2D-94F3-BA7D22930023}"/>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8" name="Espace réservé du pied de page 7">
            <a:extLst>
              <a:ext uri="{FF2B5EF4-FFF2-40B4-BE49-F238E27FC236}">
                <a16:creationId xmlns:a16="http://schemas.microsoft.com/office/drawing/2014/main" id="{65FC615D-4404-40AA-AC74-42F29C8761FB}"/>
              </a:ext>
            </a:extLst>
          </p:cNvPr>
          <p:cNvSpPr>
            <a:spLocks noGrp="1"/>
          </p:cNvSpPr>
          <p:nvPr>
            <p:ph type="ftr" sz="quarter" idx="11"/>
          </p:nvPr>
        </p:nvSpPr>
        <p:spPr/>
        <p:txBody>
          <a:bodyPr/>
          <a:lstStyle/>
          <a:p>
            <a:endParaRPr lang="fr-BE"/>
          </a:p>
        </p:txBody>
      </p:sp>
      <p:sp>
        <p:nvSpPr>
          <p:cNvPr id="9" name="Espace réservé du numéro de diapositive 8">
            <a:extLst>
              <a:ext uri="{FF2B5EF4-FFF2-40B4-BE49-F238E27FC236}">
                <a16:creationId xmlns:a16="http://schemas.microsoft.com/office/drawing/2014/main" id="{0F0C249A-02B6-4D73-9F08-14661E3914AA}"/>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229910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5DE58-7537-41F3-A280-96B9FFD3D964}"/>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EDECA43B-5B15-4C88-8E33-27BE6D2669A8}"/>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4" name="Espace réservé du pied de page 3">
            <a:extLst>
              <a:ext uri="{FF2B5EF4-FFF2-40B4-BE49-F238E27FC236}">
                <a16:creationId xmlns:a16="http://schemas.microsoft.com/office/drawing/2014/main" id="{E7E2666A-8B30-4E17-8BEA-65E8EE661898}"/>
              </a:ext>
            </a:extLst>
          </p:cNvPr>
          <p:cNvSpPr>
            <a:spLocks noGrp="1"/>
          </p:cNvSpPr>
          <p:nvPr>
            <p:ph type="ftr" sz="quarter" idx="11"/>
          </p:nvPr>
        </p:nvSpPr>
        <p:spPr/>
        <p:txBody>
          <a:bodyPr/>
          <a:lstStyle/>
          <a:p>
            <a:endParaRPr lang="fr-BE"/>
          </a:p>
        </p:txBody>
      </p:sp>
      <p:sp>
        <p:nvSpPr>
          <p:cNvPr id="5" name="Espace réservé du numéro de diapositive 4">
            <a:extLst>
              <a:ext uri="{FF2B5EF4-FFF2-40B4-BE49-F238E27FC236}">
                <a16:creationId xmlns:a16="http://schemas.microsoft.com/office/drawing/2014/main" id="{EBBAAE9E-B834-460C-B5AD-CF56E4362B85}"/>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1642667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A3D8CB6-615E-40ED-9BD1-4DCE5098EAE6}"/>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3" name="Espace réservé du pied de page 2">
            <a:extLst>
              <a:ext uri="{FF2B5EF4-FFF2-40B4-BE49-F238E27FC236}">
                <a16:creationId xmlns:a16="http://schemas.microsoft.com/office/drawing/2014/main" id="{F41D0E5D-AA2B-4E52-9EE1-EF731763D3BA}"/>
              </a:ext>
            </a:extLst>
          </p:cNvPr>
          <p:cNvSpPr>
            <a:spLocks noGrp="1"/>
          </p:cNvSpPr>
          <p:nvPr>
            <p:ph type="ftr" sz="quarter" idx="11"/>
          </p:nvPr>
        </p:nvSpPr>
        <p:spPr/>
        <p:txBody>
          <a:bodyPr/>
          <a:lstStyle/>
          <a:p>
            <a:endParaRPr lang="fr-BE"/>
          </a:p>
        </p:txBody>
      </p:sp>
      <p:sp>
        <p:nvSpPr>
          <p:cNvPr id="4" name="Espace réservé du numéro de diapositive 3">
            <a:extLst>
              <a:ext uri="{FF2B5EF4-FFF2-40B4-BE49-F238E27FC236}">
                <a16:creationId xmlns:a16="http://schemas.microsoft.com/office/drawing/2014/main" id="{37A281E0-FB19-4FF6-860C-0EA1A26F02DF}"/>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2383481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1C617A-AE09-4AEE-9A69-A5A2D52FA3F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BE6AE5FE-5581-4788-A3DF-ECD9860C9E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1B352D79-5ECC-4EE8-8D44-53FE42CAD8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7C22968-2D8C-4154-822E-BDA139321FE5}"/>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6" name="Espace réservé du pied de page 5">
            <a:extLst>
              <a:ext uri="{FF2B5EF4-FFF2-40B4-BE49-F238E27FC236}">
                <a16:creationId xmlns:a16="http://schemas.microsoft.com/office/drawing/2014/main" id="{BC212C63-2D67-46C4-9C3A-86E41E1DF299}"/>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F873A7A7-5ABD-4302-9F9A-C0057DE81C66}"/>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2174587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EC8988-96EC-4FF5-998C-1F8B2007A91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6191C23C-9220-40C4-ABB4-AF5C3E3DBE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97ACA404-C96F-4D01-9A8B-6DE734835C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7A16FB1-F2A8-4B87-AAF5-7252F063CD29}"/>
              </a:ext>
            </a:extLst>
          </p:cNvPr>
          <p:cNvSpPr>
            <a:spLocks noGrp="1"/>
          </p:cNvSpPr>
          <p:nvPr>
            <p:ph type="dt" sz="half" idx="10"/>
          </p:nvPr>
        </p:nvSpPr>
        <p:spPr/>
        <p:txBody>
          <a:bodyPr/>
          <a:lstStyle/>
          <a:p>
            <a:fld id="{D63FB4E6-6732-4AE4-AC63-3596BD98B4AF}" type="datetimeFigureOut">
              <a:rPr lang="fr-BE" smtClean="0"/>
              <a:t>17-12-20</a:t>
            </a:fld>
            <a:endParaRPr lang="fr-BE"/>
          </a:p>
        </p:txBody>
      </p:sp>
      <p:sp>
        <p:nvSpPr>
          <p:cNvPr id="6" name="Espace réservé du pied de page 5">
            <a:extLst>
              <a:ext uri="{FF2B5EF4-FFF2-40B4-BE49-F238E27FC236}">
                <a16:creationId xmlns:a16="http://schemas.microsoft.com/office/drawing/2014/main" id="{AD53AC44-0E56-41DC-82E5-0BD5EB982174}"/>
              </a:ext>
            </a:extLst>
          </p:cNvPr>
          <p:cNvSpPr>
            <a:spLocks noGrp="1"/>
          </p:cNvSpPr>
          <p:nvPr>
            <p:ph type="ftr" sz="quarter" idx="11"/>
          </p:nvPr>
        </p:nvSpPr>
        <p:spPr/>
        <p:txBody>
          <a:bodyPr/>
          <a:lstStyle/>
          <a:p>
            <a:endParaRPr lang="fr-BE"/>
          </a:p>
        </p:txBody>
      </p:sp>
      <p:sp>
        <p:nvSpPr>
          <p:cNvPr id="7" name="Espace réservé du numéro de diapositive 6">
            <a:extLst>
              <a:ext uri="{FF2B5EF4-FFF2-40B4-BE49-F238E27FC236}">
                <a16:creationId xmlns:a16="http://schemas.microsoft.com/office/drawing/2014/main" id="{5AE8689C-8D5B-4E68-B596-37DA34C99547}"/>
              </a:ext>
            </a:extLst>
          </p:cNvPr>
          <p:cNvSpPr>
            <a:spLocks noGrp="1"/>
          </p:cNvSpPr>
          <p:nvPr>
            <p:ph type="sldNum" sz="quarter" idx="12"/>
          </p:nvPr>
        </p:nvSpPr>
        <p:spPr/>
        <p:txBody>
          <a:bodyPr/>
          <a:lstStyle/>
          <a:p>
            <a:fld id="{92C2A109-15DC-4C1B-9CF6-2308EF797C39}" type="slidenum">
              <a:rPr lang="fr-BE" smtClean="0"/>
              <a:t>‹N°›</a:t>
            </a:fld>
            <a:endParaRPr lang="fr-BE"/>
          </a:p>
        </p:txBody>
      </p:sp>
    </p:spTree>
    <p:extLst>
      <p:ext uri="{BB962C8B-B14F-4D97-AF65-F5344CB8AC3E}">
        <p14:creationId xmlns:p14="http://schemas.microsoft.com/office/powerpoint/2010/main" val="2540360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F487812-F4ED-4987-AB23-A2CC07DD31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C3562167-430F-41E6-91F0-A2EBB49F79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BEE21DD2-C08B-4704-8840-EBDF02D7DD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3FB4E6-6732-4AE4-AC63-3596BD98B4AF}" type="datetimeFigureOut">
              <a:rPr lang="fr-BE" smtClean="0"/>
              <a:t>17-12-20</a:t>
            </a:fld>
            <a:endParaRPr lang="fr-BE"/>
          </a:p>
        </p:txBody>
      </p:sp>
      <p:sp>
        <p:nvSpPr>
          <p:cNvPr id="5" name="Espace réservé du pied de page 4">
            <a:extLst>
              <a:ext uri="{FF2B5EF4-FFF2-40B4-BE49-F238E27FC236}">
                <a16:creationId xmlns:a16="http://schemas.microsoft.com/office/drawing/2014/main" id="{5294FFE1-D0A5-41F4-A376-9C965C97CAB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a:extLst>
              <a:ext uri="{FF2B5EF4-FFF2-40B4-BE49-F238E27FC236}">
                <a16:creationId xmlns:a16="http://schemas.microsoft.com/office/drawing/2014/main" id="{A9060E32-6EA5-4D2F-87A2-FCD3B10830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C2A109-15DC-4C1B-9CF6-2308EF797C39}" type="slidenum">
              <a:rPr lang="fr-BE" smtClean="0"/>
              <a:t>‹N°›</a:t>
            </a:fld>
            <a:endParaRPr lang="fr-BE"/>
          </a:p>
        </p:txBody>
      </p:sp>
    </p:spTree>
    <p:extLst>
      <p:ext uri="{BB962C8B-B14F-4D97-AF65-F5344CB8AC3E}">
        <p14:creationId xmlns:p14="http://schemas.microsoft.com/office/powerpoint/2010/main" val="2501928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urlex.europa.eu/legalcontent/FR/TXT/?uri=CELEX:32016R0679" TargetMode="External"/><Relationship Id="rId2" Type="http://schemas.openxmlformats.org/officeDocument/2006/relationships/hyperlink" Target="https://www.autoriteprotectiondonnees.b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7A8ACA-2F94-452A-9A8E-0FF8C02C9A51}"/>
              </a:ext>
            </a:extLst>
          </p:cNvPr>
          <p:cNvSpPr>
            <a:spLocks noGrp="1"/>
          </p:cNvSpPr>
          <p:nvPr>
            <p:ph type="ctrTitle"/>
          </p:nvPr>
        </p:nvSpPr>
        <p:spPr>
          <a:xfrm>
            <a:off x="1524000" y="1717167"/>
            <a:ext cx="9144000" cy="2387600"/>
          </a:xfrm>
        </p:spPr>
        <p:txBody>
          <a:bodyPr>
            <a:normAutofit fontScale="90000"/>
          </a:bodyPr>
          <a:lstStyle/>
          <a:p>
            <a:r>
              <a:rPr lang="fr-BE" b="1" i="1" dirty="0">
                <a:solidFill>
                  <a:srgbClr val="FF0000"/>
                </a:solidFill>
                <a:latin typeface="Times New Roman" panose="02020603050405020304" pitchFamily="18" charset="0"/>
                <a:cs typeface="Times New Roman" panose="02020603050405020304" pitchFamily="18" charset="0"/>
              </a:rPr>
              <a:t>Partenariats locaux de Prévention et protection des données personnelles</a:t>
            </a:r>
            <a:br>
              <a:rPr lang="fr-BE" b="1" i="1" dirty="0">
                <a:solidFill>
                  <a:srgbClr val="FF0000"/>
                </a:solidFill>
                <a:latin typeface="Times New Roman" panose="02020603050405020304" pitchFamily="18" charset="0"/>
                <a:cs typeface="Times New Roman" panose="02020603050405020304" pitchFamily="18" charset="0"/>
              </a:rPr>
            </a:br>
            <a:r>
              <a:rPr lang="fr-BE" sz="4400" b="1" i="1" dirty="0">
                <a:solidFill>
                  <a:srgbClr val="FF0000"/>
                </a:solidFill>
                <a:latin typeface="Times New Roman" panose="02020603050405020304" pitchFamily="18" charset="0"/>
                <a:cs typeface="Times New Roman" panose="02020603050405020304" pitchFamily="18" charset="0"/>
              </a:rPr>
              <a:t>(« </a:t>
            </a:r>
            <a:r>
              <a:rPr lang="fr-BE" sz="4400" b="1" i="1" dirty="0" err="1">
                <a:solidFill>
                  <a:srgbClr val="FF0000"/>
                </a:solidFill>
                <a:latin typeface="Times New Roman" panose="02020603050405020304" pitchFamily="18" charset="0"/>
                <a:cs typeface="Times New Roman" panose="02020603050405020304" pitchFamily="18" charset="0"/>
              </a:rPr>
              <a:t>privacy</a:t>
            </a:r>
            <a:r>
              <a:rPr lang="fr-BE" sz="4400" b="1" i="1" dirty="0">
                <a:solidFill>
                  <a:srgbClr val="FF0000"/>
                </a:solidFill>
                <a:latin typeface="Times New Roman" panose="02020603050405020304" pitchFamily="18" charset="0"/>
                <a:cs typeface="Times New Roman" panose="02020603050405020304" pitchFamily="18" charset="0"/>
              </a:rPr>
              <a:t> », « </a:t>
            </a:r>
            <a:r>
              <a:rPr lang="fr-BE" sz="4400" b="1" i="1" dirty="0" err="1">
                <a:solidFill>
                  <a:srgbClr val="FF0000"/>
                </a:solidFill>
                <a:latin typeface="Times New Roman" panose="02020603050405020304" pitchFamily="18" charset="0"/>
                <a:cs typeface="Times New Roman" panose="02020603050405020304" pitchFamily="18" charset="0"/>
              </a:rPr>
              <a:t>dataprotection</a:t>
            </a:r>
            <a:r>
              <a:rPr lang="fr-BE" sz="4400" b="1" i="1" dirty="0">
                <a:solidFill>
                  <a:srgbClr val="FF0000"/>
                </a:solidFill>
                <a:latin typeface="Times New Roman" panose="02020603050405020304" pitchFamily="18" charset="0"/>
                <a:cs typeface="Times New Roman" panose="02020603050405020304" pitchFamily="18" charset="0"/>
              </a:rPr>
              <a:t> »)</a:t>
            </a:r>
          </a:p>
        </p:txBody>
      </p:sp>
      <p:sp>
        <p:nvSpPr>
          <p:cNvPr id="3" name="Sous-titre 2">
            <a:extLst>
              <a:ext uri="{FF2B5EF4-FFF2-40B4-BE49-F238E27FC236}">
                <a16:creationId xmlns:a16="http://schemas.microsoft.com/office/drawing/2014/main" id="{B8D65989-204C-46B2-B517-ECAEEA2C7AF4}"/>
              </a:ext>
            </a:extLst>
          </p:cNvPr>
          <p:cNvSpPr>
            <a:spLocks noGrp="1"/>
          </p:cNvSpPr>
          <p:nvPr>
            <p:ph type="subTitle" idx="1"/>
          </p:nvPr>
        </p:nvSpPr>
        <p:spPr>
          <a:xfrm>
            <a:off x="6968837" y="5541818"/>
            <a:ext cx="3893126" cy="588818"/>
          </a:xfrm>
        </p:spPr>
        <p:txBody>
          <a:bodyPr>
            <a:normAutofit fontScale="92500"/>
          </a:bodyPr>
          <a:lstStyle/>
          <a:p>
            <a:r>
              <a:rPr lang="fr-BE" i="1" dirty="0">
                <a:solidFill>
                  <a:schemeClr val="bg1">
                    <a:lumMod val="50000"/>
                  </a:schemeClr>
                </a:solidFill>
              </a:rPr>
              <a:t>20200131 Dominique BAUDOUX</a:t>
            </a:r>
          </a:p>
        </p:txBody>
      </p:sp>
      <p:pic>
        <p:nvPicPr>
          <p:cNvPr id="5" name="Image 4">
            <a:extLst>
              <a:ext uri="{FF2B5EF4-FFF2-40B4-BE49-F238E27FC236}">
                <a16:creationId xmlns:a16="http://schemas.microsoft.com/office/drawing/2014/main" id="{9383D413-234D-44AA-A587-ED9D89A681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0" y="5207952"/>
            <a:ext cx="3366655" cy="1055370"/>
          </a:xfrm>
          <a:prstGeom prst="rect">
            <a:avLst/>
          </a:prstGeom>
        </p:spPr>
      </p:pic>
    </p:spTree>
    <p:extLst>
      <p:ext uri="{BB962C8B-B14F-4D97-AF65-F5344CB8AC3E}">
        <p14:creationId xmlns:p14="http://schemas.microsoft.com/office/powerpoint/2010/main" val="3927644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6630BD80-355B-4A24-9880-A08D6BC3C592}"/>
              </a:ext>
            </a:extLst>
          </p:cNvPr>
          <p:cNvSpPr txBox="1"/>
          <p:nvPr/>
        </p:nvSpPr>
        <p:spPr>
          <a:xfrm>
            <a:off x="1939636" y="775855"/>
            <a:ext cx="8465128" cy="369332"/>
          </a:xfrm>
          <a:prstGeom prst="rect">
            <a:avLst/>
          </a:prstGeom>
          <a:noFill/>
        </p:spPr>
        <p:txBody>
          <a:bodyPr wrap="square" rtlCol="0">
            <a:spAutoFit/>
          </a:bodyPr>
          <a:lstStyle/>
          <a:p>
            <a:pPr algn="ctr"/>
            <a:r>
              <a:rPr lang="fr-BE" i="1" dirty="0">
                <a:solidFill>
                  <a:srgbClr val="FF0000"/>
                </a:solidFill>
                <a:latin typeface="Times New Roman" panose="02020603050405020304" pitchFamily="18" charset="0"/>
                <a:cs typeface="Times New Roman" panose="02020603050405020304" pitchFamily="18" charset="0"/>
              </a:rPr>
              <a:t>Dois-je tenir un registre ?</a:t>
            </a:r>
          </a:p>
        </p:txBody>
      </p:sp>
      <p:cxnSp>
        <p:nvCxnSpPr>
          <p:cNvPr id="4" name="Connecteur droit avec flèche 3">
            <a:extLst>
              <a:ext uri="{FF2B5EF4-FFF2-40B4-BE49-F238E27FC236}">
                <a16:creationId xmlns:a16="http://schemas.microsoft.com/office/drawing/2014/main" id="{CFF0B31D-4325-4EEF-AEF8-8BDEB2BB77E2}"/>
              </a:ext>
            </a:extLst>
          </p:cNvPr>
          <p:cNvCxnSpPr>
            <a:cxnSpLocks/>
          </p:cNvCxnSpPr>
          <p:nvPr/>
        </p:nvCxnSpPr>
        <p:spPr>
          <a:xfrm>
            <a:off x="6096000" y="1145187"/>
            <a:ext cx="0" cy="2698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ZoneTexte 6">
            <a:extLst>
              <a:ext uri="{FF2B5EF4-FFF2-40B4-BE49-F238E27FC236}">
                <a16:creationId xmlns:a16="http://schemas.microsoft.com/office/drawing/2014/main" id="{FF8AFACD-D058-4217-B365-0209B85DCF8D}"/>
              </a:ext>
            </a:extLst>
          </p:cNvPr>
          <p:cNvSpPr txBox="1"/>
          <p:nvPr/>
        </p:nvSpPr>
        <p:spPr>
          <a:xfrm>
            <a:off x="3387912" y="1415080"/>
            <a:ext cx="7759304" cy="369332"/>
          </a:xfrm>
          <a:prstGeom prst="rect">
            <a:avLst/>
          </a:prstGeom>
          <a:noFill/>
        </p:spPr>
        <p:txBody>
          <a:bodyPr wrap="none" rtlCol="0">
            <a:spAutoFit/>
          </a:bodyPr>
          <a:lstStyle/>
          <a:p>
            <a:r>
              <a:rPr lang="fr-BE" i="1" dirty="0">
                <a:latin typeface="Times New Roman" panose="02020603050405020304" pitchFamily="18" charset="0"/>
                <a:cs typeface="Times New Roman" panose="02020603050405020304" pitchFamily="18" charset="0"/>
              </a:rPr>
              <a:t>Mon organisation compte-t-elle </a:t>
            </a:r>
            <a:r>
              <a:rPr lang="fr-BE" b="1" i="1" dirty="0">
                <a:latin typeface="Times New Roman" panose="02020603050405020304" pitchFamily="18" charset="0"/>
                <a:cs typeface="Times New Roman" panose="02020603050405020304" pitchFamily="18" charset="0"/>
              </a:rPr>
              <a:t>moins de 250 employés </a:t>
            </a:r>
            <a:r>
              <a:rPr lang="fr-BE" i="1" dirty="0">
                <a:latin typeface="Times New Roman" panose="02020603050405020304" pitchFamily="18" charset="0"/>
                <a:cs typeface="Times New Roman" panose="02020603050405020304" pitchFamily="18" charset="0"/>
              </a:rPr>
              <a:t>(chargés du traitement) ?</a:t>
            </a:r>
          </a:p>
        </p:txBody>
      </p:sp>
      <p:cxnSp>
        <p:nvCxnSpPr>
          <p:cNvPr id="9" name="Connecteur droit avec flèche 8">
            <a:extLst>
              <a:ext uri="{FF2B5EF4-FFF2-40B4-BE49-F238E27FC236}">
                <a16:creationId xmlns:a16="http://schemas.microsoft.com/office/drawing/2014/main" id="{D5CEE5E9-FDB3-45B3-A6C2-7B8B99A9F0B2}"/>
              </a:ext>
            </a:extLst>
          </p:cNvPr>
          <p:cNvCxnSpPr>
            <a:cxnSpLocks/>
          </p:cNvCxnSpPr>
          <p:nvPr/>
        </p:nvCxnSpPr>
        <p:spPr>
          <a:xfrm>
            <a:off x="6096000" y="1784412"/>
            <a:ext cx="0" cy="2840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ZoneTexte 13">
            <a:extLst>
              <a:ext uri="{FF2B5EF4-FFF2-40B4-BE49-F238E27FC236}">
                <a16:creationId xmlns:a16="http://schemas.microsoft.com/office/drawing/2014/main" id="{8D85607C-86A7-457D-BFC7-7F7C2A4CADCB}"/>
              </a:ext>
            </a:extLst>
          </p:cNvPr>
          <p:cNvSpPr txBox="1"/>
          <p:nvPr/>
        </p:nvSpPr>
        <p:spPr>
          <a:xfrm>
            <a:off x="5818004" y="1969078"/>
            <a:ext cx="621436" cy="369332"/>
          </a:xfrm>
          <a:prstGeom prst="rect">
            <a:avLst/>
          </a:prstGeom>
          <a:noFill/>
        </p:spPr>
        <p:txBody>
          <a:bodyPr wrap="square" rtlCol="0">
            <a:spAutoFit/>
          </a:bodyPr>
          <a:lstStyle/>
          <a:p>
            <a:r>
              <a:rPr lang="fr-BE" dirty="0"/>
              <a:t>Oui</a:t>
            </a:r>
          </a:p>
        </p:txBody>
      </p:sp>
      <p:cxnSp>
        <p:nvCxnSpPr>
          <p:cNvPr id="16" name="Connecteur droit avec flèche 15">
            <a:extLst>
              <a:ext uri="{FF2B5EF4-FFF2-40B4-BE49-F238E27FC236}">
                <a16:creationId xmlns:a16="http://schemas.microsoft.com/office/drawing/2014/main" id="{D5608F0F-D8AC-4AF8-884C-21C2EA58CCEC}"/>
              </a:ext>
            </a:extLst>
          </p:cNvPr>
          <p:cNvCxnSpPr>
            <a:cxnSpLocks/>
          </p:cNvCxnSpPr>
          <p:nvPr/>
        </p:nvCxnSpPr>
        <p:spPr>
          <a:xfrm>
            <a:off x="6101918" y="2373163"/>
            <a:ext cx="0" cy="263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4B6055E7-586C-44DE-A933-C21BD2EDF9A9}"/>
              </a:ext>
            </a:extLst>
          </p:cNvPr>
          <p:cNvSpPr txBox="1"/>
          <p:nvPr/>
        </p:nvSpPr>
        <p:spPr>
          <a:xfrm>
            <a:off x="711513" y="2609905"/>
            <a:ext cx="10768974" cy="369332"/>
          </a:xfrm>
          <a:prstGeom prst="rect">
            <a:avLst/>
          </a:prstGeom>
          <a:noFill/>
        </p:spPr>
        <p:txBody>
          <a:bodyPr wrap="square" rtlCol="0">
            <a:spAutoFit/>
          </a:bodyPr>
          <a:lstStyle/>
          <a:p>
            <a:r>
              <a:rPr lang="fr-BE" dirty="0"/>
              <a:t>Traitons-nous des </a:t>
            </a:r>
            <a:r>
              <a:rPr lang="fr-BE" b="1" dirty="0"/>
              <a:t>données</a:t>
            </a:r>
            <a:r>
              <a:rPr lang="fr-BE" dirty="0"/>
              <a:t> de catégories </a:t>
            </a:r>
            <a:r>
              <a:rPr lang="fr-BE" b="1" dirty="0"/>
              <a:t>sensibles</a:t>
            </a:r>
            <a:r>
              <a:rPr lang="fr-BE" dirty="0"/>
              <a:t> ou concernant des condamnations pénales ou des infractions?</a:t>
            </a:r>
          </a:p>
        </p:txBody>
      </p:sp>
      <p:cxnSp>
        <p:nvCxnSpPr>
          <p:cNvPr id="19" name="Connecteur droit avec flèche 18">
            <a:extLst>
              <a:ext uri="{FF2B5EF4-FFF2-40B4-BE49-F238E27FC236}">
                <a16:creationId xmlns:a16="http://schemas.microsoft.com/office/drawing/2014/main" id="{10A31531-3581-401E-AA76-1637D86FD0FD}"/>
              </a:ext>
            </a:extLst>
          </p:cNvPr>
          <p:cNvCxnSpPr>
            <a:cxnSpLocks/>
          </p:cNvCxnSpPr>
          <p:nvPr/>
        </p:nvCxnSpPr>
        <p:spPr>
          <a:xfrm>
            <a:off x="6113012" y="2960967"/>
            <a:ext cx="15710" cy="335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ZoneTexte 20">
            <a:extLst>
              <a:ext uri="{FF2B5EF4-FFF2-40B4-BE49-F238E27FC236}">
                <a16:creationId xmlns:a16="http://schemas.microsoft.com/office/drawing/2014/main" id="{98DA96FF-97C4-48E4-8AE3-2C4D30CDD504}"/>
              </a:ext>
            </a:extLst>
          </p:cNvPr>
          <p:cNvSpPr txBox="1"/>
          <p:nvPr/>
        </p:nvSpPr>
        <p:spPr>
          <a:xfrm>
            <a:off x="5829316" y="3312125"/>
            <a:ext cx="577402" cy="369332"/>
          </a:xfrm>
          <a:prstGeom prst="rect">
            <a:avLst/>
          </a:prstGeom>
          <a:noFill/>
        </p:spPr>
        <p:txBody>
          <a:bodyPr wrap="none" rtlCol="0">
            <a:spAutoFit/>
          </a:bodyPr>
          <a:lstStyle/>
          <a:p>
            <a:r>
              <a:rPr lang="fr-BE" dirty="0"/>
              <a:t>Non</a:t>
            </a:r>
          </a:p>
        </p:txBody>
      </p:sp>
      <p:sp>
        <p:nvSpPr>
          <p:cNvPr id="22" name="ZoneTexte 21">
            <a:extLst>
              <a:ext uri="{FF2B5EF4-FFF2-40B4-BE49-F238E27FC236}">
                <a16:creationId xmlns:a16="http://schemas.microsoft.com/office/drawing/2014/main" id="{80B7B909-5016-4A1A-8172-CD616979E77F}"/>
              </a:ext>
            </a:extLst>
          </p:cNvPr>
          <p:cNvSpPr txBox="1"/>
          <p:nvPr/>
        </p:nvSpPr>
        <p:spPr>
          <a:xfrm>
            <a:off x="4210248" y="3891501"/>
            <a:ext cx="3836948" cy="369332"/>
          </a:xfrm>
          <a:prstGeom prst="rect">
            <a:avLst/>
          </a:prstGeom>
          <a:noFill/>
        </p:spPr>
        <p:txBody>
          <a:bodyPr wrap="none" rtlCol="0">
            <a:spAutoFit/>
          </a:bodyPr>
          <a:lstStyle/>
          <a:p>
            <a:r>
              <a:rPr lang="fr-BE" dirty="0"/>
              <a:t>Le traitement comporte-t-il un </a:t>
            </a:r>
            <a:r>
              <a:rPr lang="fr-BE" b="1" dirty="0"/>
              <a:t>risque</a:t>
            </a:r>
            <a:r>
              <a:rPr lang="fr-BE" dirty="0"/>
              <a:t> ?</a:t>
            </a:r>
          </a:p>
        </p:txBody>
      </p:sp>
      <p:cxnSp>
        <p:nvCxnSpPr>
          <p:cNvPr id="24" name="Connecteur droit avec flèche 23">
            <a:extLst>
              <a:ext uri="{FF2B5EF4-FFF2-40B4-BE49-F238E27FC236}">
                <a16:creationId xmlns:a16="http://schemas.microsoft.com/office/drawing/2014/main" id="{1CDFD489-642C-4027-909E-A9A1AAFC454E}"/>
              </a:ext>
            </a:extLst>
          </p:cNvPr>
          <p:cNvCxnSpPr>
            <a:cxnSpLocks/>
          </p:cNvCxnSpPr>
          <p:nvPr/>
        </p:nvCxnSpPr>
        <p:spPr>
          <a:xfrm>
            <a:off x="6120867" y="3613982"/>
            <a:ext cx="15711" cy="2675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a:extLst>
              <a:ext uri="{FF2B5EF4-FFF2-40B4-BE49-F238E27FC236}">
                <a16:creationId xmlns:a16="http://schemas.microsoft.com/office/drawing/2014/main" id="{6772A795-A187-41B5-96CD-4E7A8CCC832B}"/>
              </a:ext>
            </a:extLst>
          </p:cNvPr>
          <p:cNvCxnSpPr>
            <a:stCxn id="22" idx="2"/>
          </p:cNvCxnSpPr>
          <p:nvPr/>
        </p:nvCxnSpPr>
        <p:spPr>
          <a:xfrm>
            <a:off x="6128722" y="4260833"/>
            <a:ext cx="7855" cy="3408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ZoneTexte 26">
            <a:extLst>
              <a:ext uri="{FF2B5EF4-FFF2-40B4-BE49-F238E27FC236}">
                <a16:creationId xmlns:a16="http://schemas.microsoft.com/office/drawing/2014/main" id="{1FF9AEC6-2A4F-421A-8B27-C8C71D9D7062}"/>
              </a:ext>
            </a:extLst>
          </p:cNvPr>
          <p:cNvSpPr txBox="1"/>
          <p:nvPr/>
        </p:nvSpPr>
        <p:spPr>
          <a:xfrm>
            <a:off x="5824311" y="4593721"/>
            <a:ext cx="577402" cy="369332"/>
          </a:xfrm>
          <a:prstGeom prst="rect">
            <a:avLst/>
          </a:prstGeom>
          <a:noFill/>
        </p:spPr>
        <p:txBody>
          <a:bodyPr wrap="none" rtlCol="0">
            <a:spAutoFit/>
          </a:bodyPr>
          <a:lstStyle/>
          <a:p>
            <a:r>
              <a:rPr lang="fr-BE" dirty="0"/>
              <a:t>Non</a:t>
            </a:r>
          </a:p>
        </p:txBody>
      </p:sp>
      <p:cxnSp>
        <p:nvCxnSpPr>
          <p:cNvPr id="29" name="Connecteur droit avec flèche 28">
            <a:extLst>
              <a:ext uri="{FF2B5EF4-FFF2-40B4-BE49-F238E27FC236}">
                <a16:creationId xmlns:a16="http://schemas.microsoft.com/office/drawing/2014/main" id="{54C108DC-D672-484B-9A51-50873398976A}"/>
              </a:ext>
            </a:extLst>
          </p:cNvPr>
          <p:cNvCxnSpPr>
            <a:stCxn id="27" idx="2"/>
          </p:cNvCxnSpPr>
          <p:nvPr/>
        </p:nvCxnSpPr>
        <p:spPr>
          <a:xfrm>
            <a:off x="6113012" y="4963053"/>
            <a:ext cx="0" cy="3172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ZoneTexte 29">
            <a:extLst>
              <a:ext uri="{FF2B5EF4-FFF2-40B4-BE49-F238E27FC236}">
                <a16:creationId xmlns:a16="http://schemas.microsoft.com/office/drawing/2014/main" id="{3516F3CE-1E51-4F54-B67A-CAEC995CD9F2}"/>
              </a:ext>
            </a:extLst>
          </p:cNvPr>
          <p:cNvSpPr txBox="1"/>
          <p:nvPr/>
        </p:nvSpPr>
        <p:spPr>
          <a:xfrm>
            <a:off x="3528234" y="5295755"/>
            <a:ext cx="5200976" cy="369332"/>
          </a:xfrm>
          <a:prstGeom prst="rect">
            <a:avLst/>
          </a:prstGeom>
          <a:noFill/>
        </p:spPr>
        <p:txBody>
          <a:bodyPr wrap="square" rtlCol="0">
            <a:spAutoFit/>
          </a:bodyPr>
          <a:lstStyle/>
          <a:p>
            <a:r>
              <a:rPr lang="fr-BE" dirty="0"/>
              <a:t>Le traitement est-il </a:t>
            </a:r>
            <a:r>
              <a:rPr lang="fr-BE" b="1" dirty="0"/>
              <a:t>fréquent</a:t>
            </a:r>
            <a:r>
              <a:rPr lang="fr-BE" dirty="0"/>
              <a:t> (pas occasionnel) ?</a:t>
            </a:r>
          </a:p>
        </p:txBody>
      </p:sp>
      <p:cxnSp>
        <p:nvCxnSpPr>
          <p:cNvPr id="37" name="Connecteur droit avec flèche 36">
            <a:extLst>
              <a:ext uri="{FF2B5EF4-FFF2-40B4-BE49-F238E27FC236}">
                <a16:creationId xmlns:a16="http://schemas.microsoft.com/office/drawing/2014/main" id="{A34C5F47-F165-4AC6-B6FC-3C4E053BCF3F}"/>
              </a:ext>
            </a:extLst>
          </p:cNvPr>
          <p:cNvCxnSpPr/>
          <p:nvPr/>
        </p:nvCxnSpPr>
        <p:spPr>
          <a:xfrm>
            <a:off x="6095431" y="5731509"/>
            <a:ext cx="14906" cy="3165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ZoneTexte 37">
            <a:extLst>
              <a:ext uri="{FF2B5EF4-FFF2-40B4-BE49-F238E27FC236}">
                <a16:creationId xmlns:a16="http://schemas.microsoft.com/office/drawing/2014/main" id="{C18D8880-56C9-4501-96B3-AD9905D36031}"/>
              </a:ext>
            </a:extLst>
          </p:cNvPr>
          <p:cNvSpPr txBox="1"/>
          <p:nvPr/>
        </p:nvSpPr>
        <p:spPr>
          <a:xfrm>
            <a:off x="5806730" y="5997789"/>
            <a:ext cx="577402" cy="369332"/>
          </a:xfrm>
          <a:prstGeom prst="rect">
            <a:avLst/>
          </a:prstGeom>
          <a:noFill/>
        </p:spPr>
        <p:txBody>
          <a:bodyPr wrap="none" rtlCol="0">
            <a:spAutoFit/>
          </a:bodyPr>
          <a:lstStyle/>
          <a:p>
            <a:r>
              <a:rPr lang="fr-BE" dirty="0"/>
              <a:t>Non</a:t>
            </a:r>
          </a:p>
        </p:txBody>
      </p:sp>
      <p:cxnSp>
        <p:nvCxnSpPr>
          <p:cNvPr id="42" name="Connecteur droit avec flèche 41">
            <a:extLst>
              <a:ext uri="{FF2B5EF4-FFF2-40B4-BE49-F238E27FC236}">
                <a16:creationId xmlns:a16="http://schemas.microsoft.com/office/drawing/2014/main" id="{FC507E92-08F3-4073-AD4D-E5EAD766E001}"/>
              </a:ext>
            </a:extLst>
          </p:cNvPr>
          <p:cNvCxnSpPr>
            <a:stCxn id="38" idx="2"/>
          </p:cNvCxnSpPr>
          <p:nvPr/>
        </p:nvCxnSpPr>
        <p:spPr>
          <a:xfrm>
            <a:off x="6095431" y="6367121"/>
            <a:ext cx="0" cy="1609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ZoneTexte 42">
            <a:extLst>
              <a:ext uri="{FF2B5EF4-FFF2-40B4-BE49-F238E27FC236}">
                <a16:creationId xmlns:a16="http://schemas.microsoft.com/office/drawing/2014/main" id="{FF65B876-6D1B-41F7-BD01-9B4A377C8566}"/>
              </a:ext>
            </a:extLst>
          </p:cNvPr>
          <p:cNvSpPr txBox="1"/>
          <p:nvPr/>
        </p:nvSpPr>
        <p:spPr>
          <a:xfrm>
            <a:off x="1919544" y="6528116"/>
            <a:ext cx="8351774" cy="369332"/>
          </a:xfrm>
          <a:prstGeom prst="rect">
            <a:avLst/>
          </a:prstGeom>
          <a:noFill/>
        </p:spPr>
        <p:txBody>
          <a:bodyPr wrap="none" rtlCol="0">
            <a:spAutoFit/>
          </a:bodyPr>
          <a:lstStyle/>
          <a:p>
            <a:r>
              <a:rPr lang="fr-BE" b="1" u="sng" dirty="0">
                <a:solidFill>
                  <a:srgbClr val="FF0000"/>
                </a:solidFill>
              </a:rPr>
              <a:t>Pas d’obligation de tenir un registre (mais c’est possible pour éviter des contestations)</a:t>
            </a:r>
          </a:p>
        </p:txBody>
      </p:sp>
      <p:sp>
        <p:nvSpPr>
          <p:cNvPr id="44" name="ZoneTexte 43">
            <a:extLst>
              <a:ext uri="{FF2B5EF4-FFF2-40B4-BE49-F238E27FC236}">
                <a16:creationId xmlns:a16="http://schemas.microsoft.com/office/drawing/2014/main" id="{80E1BA65-D490-4864-8399-EDECBE8113F0}"/>
              </a:ext>
            </a:extLst>
          </p:cNvPr>
          <p:cNvSpPr txBox="1"/>
          <p:nvPr/>
        </p:nvSpPr>
        <p:spPr>
          <a:xfrm>
            <a:off x="3152940" y="184783"/>
            <a:ext cx="5967273" cy="369332"/>
          </a:xfrm>
          <a:prstGeom prst="rect">
            <a:avLst/>
          </a:prstGeom>
          <a:noFill/>
        </p:spPr>
        <p:txBody>
          <a:bodyPr wrap="square" rtlCol="0">
            <a:spAutoFit/>
          </a:bodyPr>
          <a:lstStyle/>
          <a:p>
            <a:r>
              <a:rPr lang="fr-BE" b="1" i="1" dirty="0">
                <a:solidFill>
                  <a:srgbClr val="FF0000"/>
                </a:solidFill>
                <a:latin typeface="Times New Roman" panose="02020603050405020304" pitchFamily="18" charset="0"/>
                <a:cs typeface="Times New Roman" panose="02020603050405020304" pitchFamily="18" charset="0"/>
              </a:rPr>
              <a:t>Un PLP doit-il créer un registre du traitement des données ?</a:t>
            </a:r>
            <a:endParaRPr lang="fr-BE" dirty="0"/>
          </a:p>
        </p:txBody>
      </p:sp>
    </p:spTree>
    <p:extLst>
      <p:ext uri="{BB962C8B-B14F-4D97-AF65-F5344CB8AC3E}">
        <p14:creationId xmlns:p14="http://schemas.microsoft.com/office/powerpoint/2010/main" val="3157273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93AB7B-44DB-481A-9B2C-8030D759F62E}"/>
              </a:ext>
            </a:extLst>
          </p:cNvPr>
          <p:cNvSpPr>
            <a:spLocks noGrp="1"/>
          </p:cNvSpPr>
          <p:nvPr>
            <p:ph type="title"/>
          </p:nvPr>
        </p:nvSpPr>
        <p:spPr/>
        <p:txBody>
          <a:bodyPr/>
          <a:lstStyle/>
          <a:p>
            <a:pPr algn="ctr"/>
            <a:r>
              <a:rPr lang="fr-BE" b="1" i="1" dirty="0">
                <a:solidFill>
                  <a:srgbClr val="FF0000"/>
                </a:solidFill>
                <a:latin typeface="Times New Roman" panose="02020603050405020304" pitchFamily="18" charset="0"/>
                <a:cs typeface="Times New Roman" panose="02020603050405020304" pitchFamily="18" charset="0"/>
              </a:rPr>
              <a:t>Comment déclarer un traitement de données personnelles et la tenue d’un registre ?</a:t>
            </a:r>
          </a:p>
        </p:txBody>
      </p:sp>
      <p:sp>
        <p:nvSpPr>
          <p:cNvPr id="3" name="Espace réservé du contenu 2">
            <a:extLst>
              <a:ext uri="{FF2B5EF4-FFF2-40B4-BE49-F238E27FC236}">
                <a16:creationId xmlns:a16="http://schemas.microsoft.com/office/drawing/2014/main" id="{D0EAEF8D-0DF9-4B31-A37D-932E27E2093B}"/>
              </a:ext>
            </a:extLst>
          </p:cNvPr>
          <p:cNvSpPr>
            <a:spLocks noGrp="1"/>
          </p:cNvSpPr>
          <p:nvPr>
            <p:ph idx="1"/>
          </p:nvPr>
        </p:nvSpPr>
        <p:spPr>
          <a:xfrm>
            <a:off x="962891" y="2532207"/>
            <a:ext cx="10515600" cy="2580120"/>
          </a:xfrm>
        </p:spPr>
        <p:txBody>
          <a:bodyPr>
            <a:normAutofit lnSpcReduction="10000"/>
          </a:bodyPr>
          <a:lstStyle/>
          <a:p>
            <a:pPr algn="just"/>
            <a:r>
              <a:rPr lang="fr-BE" dirty="0">
                <a:latin typeface="Times New Roman" panose="02020603050405020304" pitchFamily="18" charset="0"/>
                <a:cs typeface="Times New Roman" panose="02020603050405020304" pitchFamily="18" charset="0"/>
              </a:rPr>
              <a:t>Si un registre du traitement des données personnelles est tenu, il doit être présenté lors de toute demande par l’Autorité de Contrôle</a:t>
            </a:r>
          </a:p>
          <a:p>
            <a:pPr algn="just"/>
            <a:r>
              <a:rPr lang="fr-BE" dirty="0">
                <a:latin typeface="Times New Roman" panose="02020603050405020304" pitchFamily="18" charset="0"/>
                <a:cs typeface="Times New Roman" panose="02020603050405020304" pitchFamily="18" charset="0"/>
              </a:rPr>
              <a:t>L’existence du registre tenu au sein d’un PLP ne doit pas être déclarée, si ce n’est aux personnes dont les données sont traitées</a:t>
            </a:r>
          </a:p>
          <a:p>
            <a:pPr algn="just"/>
            <a:r>
              <a:rPr lang="fr-BE" dirty="0">
                <a:latin typeface="Times New Roman" panose="02020603050405020304" pitchFamily="18" charset="0"/>
                <a:cs typeface="Times New Roman" panose="02020603050405020304" pitchFamily="18" charset="0"/>
              </a:rPr>
              <a:t>Toute fuite de données personnelles doit être notifiée aux personnes concernées et à l’Autorité de Contrôle</a:t>
            </a:r>
          </a:p>
        </p:txBody>
      </p:sp>
    </p:spTree>
    <p:extLst>
      <p:ext uri="{BB962C8B-B14F-4D97-AF65-F5344CB8AC3E}">
        <p14:creationId xmlns:p14="http://schemas.microsoft.com/office/powerpoint/2010/main" val="1523097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2E45BE-8687-4FB5-AFDB-7C1FA21A73BF}"/>
              </a:ext>
            </a:extLst>
          </p:cNvPr>
          <p:cNvSpPr>
            <a:spLocks noGrp="1"/>
          </p:cNvSpPr>
          <p:nvPr>
            <p:ph type="title"/>
          </p:nvPr>
        </p:nvSpPr>
        <p:spPr/>
        <p:txBody>
          <a:bodyPr/>
          <a:lstStyle/>
          <a:p>
            <a:pPr algn="ctr"/>
            <a:r>
              <a:rPr lang="fr-BE" dirty="0">
                <a:solidFill>
                  <a:srgbClr val="FF0000"/>
                </a:solidFill>
                <a:latin typeface="Times New Roman" panose="02020603050405020304" pitchFamily="18" charset="0"/>
                <a:cs typeface="Times New Roman" panose="02020603050405020304" pitchFamily="18" charset="0"/>
              </a:rPr>
              <a:t>Références utiles</a:t>
            </a:r>
          </a:p>
        </p:txBody>
      </p:sp>
      <p:sp>
        <p:nvSpPr>
          <p:cNvPr id="3" name="Espace réservé du contenu 2">
            <a:extLst>
              <a:ext uri="{FF2B5EF4-FFF2-40B4-BE49-F238E27FC236}">
                <a16:creationId xmlns:a16="http://schemas.microsoft.com/office/drawing/2014/main" id="{DA80E024-62ED-4C4F-8A61-9D9D3EDF2F1A}"/>
              </a:ext>
            </a:extLst>
          </p:cNvPr>
          <p:cNvSpPr>
            <a:spLocks noGrp="1"/>
          </p:cNvSpPr>
          <p:nvPr>
            <p:ph idx="1"/>
          </p:nvPr>
        </p:nvSpPr>
        <p:spPr>
          <a:xfrm>
            <a:off x="935182" y="2268969"/>
            <a:ext cx="10515600" cy="4223905"/>
          </a:xfrm>
        </p:spPr>
        <p:txBody>
          <a:bodyPr>
            <a:normAutofit lnSpcReduction="10000"/>
          </a:bodyPr>
          <a:lstStyle/>
          <a:p>
            <a:r>
              <a:rPr lang="fr-BE" b="1" dirty="0">
                <a:latin typeface="Times New Roman" panose="02020603050405020304" pitchFamily="18" charset="0"/>
                <a:cs typeface="Times New Roman" panose="02020603050405020304" pitchFamily="18" charset="0"/>
              </a:rPr>
              <a:t>Autorité de Contrôle (ADC) belge</a:t>
            </a:r>
            <a:r>
              <a:rPr lang="fr-BE" dirty="0">
                <a:latin typeface="Times New Roman" panose="02020603050405020304" pitchFamily="18" charset="0"/>
                <a:cs typeface="Times New Roman" panose="02020603050405020304" pitchFamily="18" charset="0"/>
              </a:rPr>
              <a:t> : </a:t>
            </a:r>
            <a:r>
              <a:rPr lang="fr-BE" dirty="0">
                <a:latin typeface="Times New Roman" panose="02020603050405020304" pitchFamily="18" charset="0"/>
                <a:cs typeface="Times New Roman" panose="02020603050405020304" pitchFamily="18" charset="0"/>
                <a:hlinkClick r:id="rId2"/>
              </a:rPr>
              <a:t>https://www.autoriteprotectiondonnees.be/</a:t>
            </a:r>
            <a:endParaRPr lang="fr-BE" dirty="0">
              <a:latin typeface="Times New Roman" panose="02020603050405020304" pitchFamily="18" charset="0"/>
              <a:cs typeface="Times New Roman" panose="02020603050405020304" pitchFamily="18" charset="0"/>
            </a:endParaRPr>
          </a:p>
          <a:p>
            <a:pPr marL="0" indent="0">
              <a:buNone/>
            </a:pPr>
            <a:endParaRPr lang="fr-BE" dirty="0">
              <a:latin typeface="Times New Roman" panose="02020603050405020304" pitchFamily="18" charset="0"/>
              <a:cs typeface="Times New Roman" panose="02020603050405020304" pitchFamily="18" charset="0"/>
            </a:endParaRPr>
          </a:p>
          <a:p>
            <a:r>
              <a:rPr lang="fr-BE" b="1" dirty="0">
                <a:latin typeface="Times New Roman" panose="02020603050405020304" pitchFamily="18" charset="0"/>
                <a:cs typeface="Times New Roman" panose="02020603050405020304" pitchFamily="18" charset="0"/>
              </a:rPr>
              <a:t>RGPD (Règlement européen sur la Protection des Données):</a:t>
            </a:r>
          </a:p>
          <a:p>
            <a:pPr marL="0" indent="0">
              <a:buNone/>
            </a:pPr>
            <a:r>
              <a:rPr lang="fr-BE" dirty="0">
                <a:solidFill>
                  <a:srgbClr val="0070C0"/>
                </a:solidFill>
                <a:latin typeface="Times New Roman" panose="02020603050405020304" pitchFamily="18" charset="0"/>
                <a:cs typeface="Times New Roman" panose="02020603050405020304" pitchFamily="18" charset="0"/>
                <a:hlinkClick r:id="rId3"/>
              </a:rPr>
              <a:t>https://eurlex.europa.eu/legalcontent/FR/TXT/?uri=CELEX:32016R0679</a:t>
            </a:r>
            <a:endParaRPr lang="fr-BE" dirty="0">
              <a:solidFill>
                <a:srgbClr val="0070C0"/>
              </a:solidFill>
              <a:latin typeface="Times New Roman" panose="02020603050405020304" pitchFamily="18" charset="0"/>
              <a:cs typeface="Times New Roman" panose="02020603050405020304" pitchFamily="18" charset="0"/>
            </a:endParaRPr>
          </a:p>
          <a:p>
            <a:pPr marL="0" indent="0">
              <a:buNone/>
            </a:pPr>
            <a:endParaRPr lang="fr-BE" dirty="0">
              <a:latin typeface="Times New Roman" panose="02020603050405020304" pitchFamily="18" charset="0"/>
              <a:cs typeface="Times New Roman" panose="02020603050405020304" pitchFamily="18" charset="0"/>
            </a:endParaRPr>
          </a:p>
          <a:p>
            <a:r>
              <a:rPr lang="fr-BE" b="1" dirty="0">
                <a:latin typeface="Times New Roman" panose="02020603050405020304" pitchFamily="18" charset="0"/>
                <a:cs typeface="Times New Roman" panose="02020603050405020304" pitchFamily="18" charset="0"/>
              </a:rPr>
              <a:t>Centre d’Expertise des PLP </a:t>
            </a:r>
            <a:r>
              <a:rPr lang="fr-BE" b="1" dirty="0" err="1">
                <a:latin typeface="Times New Roman" panose="02020603050405020304" pitchFamily="18" charset="0"/>
                <a:cs typeface="Times New Roman" panose="02020603050405020304" pitchFamily="18" charset="0"/>
              </a:rPr>
              <a:t>asbl</a:t>
            </a:r>
            <a:r>
              <a:rPr lang="fr-BE" b="1" dirty="0">
                <a:latin typeface="Times New Roman" panose="02020603050405020304" pitchFamily="18" charset="0"/>
                <a:cs typeface="Times New Roman" panose="02020603050405020304" pitchFamily="18" charset="0"/>
              </a:rPr>
              <a:t> :</a:t>
            </a:r>
          </a:p>
          <a:p>
            <a:pPr marL="0" indent="0">
              <a:buNone/>
            </a:pPr>
            <a:r>
              <a:rPr lang="fr-BE" dirty="0">
                <a:latin typeface="Times New Roman" panose="02020603050405020304" pitchFamily="18" charset="0"/>
                <a:cs typeface="Times New Roman" panose="02020603050405020304" pitchFamily="18" charset="0"/>
              </a:rPr>
              <a:t>	 </a:t>
            </a:r>
            <a:r>
              <a:rPr lang="fr-BE" dirty="0">
                <a:solidFill>
                  <a:srgbClr val="0070C0"/>
                </a:solidFill>
                <a:latin typeface="Times New Roman" panose="02020603050405020304" pitchFamily="18" charset="0"/>
                <a:cs typeface="Times New Roman" panose="02020603050405020304" pitchFamily="18" charset="0"/>
              </a:rPr>
              <a:t>http://www.bin-plp.be</a:t>
            </a:r>
          </a:p>
          <a:p>
            <a:pPr marL="0" indent="0">
              <a:buNone/>
            </a:pPr>
            <a:endParaRPr lang="fr-BE" dirty="0"/>
          </a:p>
        </p:txBody>
      </p:sp>
    </p:spTree>
    <p:extLst>
      <p:ext uri="{BB962C8B-B14F-4D97-AF65-F5344CB8AC3E}">
        <p14:creationId xmlns:p14="http://schemas.microsoft.com/office/powerpoint/2010/main" val="3286050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4BC264-0799-4054-83AA-701BF9F2BC34}"/>
              </a:ext>
            </a:extLst>
          </p:cNvPr>
          <p:cNvSpPr>
            <a:spLocks noGrp="1"/>
          </p:cNvSpPr>
          <p:nvPr>
            <p:ph type="title"/>
          </p:nvPr>
        </p:nvSpPr>
        <p:spPr/>
        <p:txBody>
          <a:bodyPr>
            <a:normAutofit/>
          </a:bodyPr>
          <a:lstStyle/>
          <a:p>
            <a:pPr algn="ctr"/>
            <a:r>
              <a:rPr lang="fr-BE" b="1" i="1" dirty="0">
                <a:solidFill>
                  <a:srgbClr val="FF0000"/>
                </a:solidFill>
                <a:latin typeface="Times New Roman" panose="02020603050405020304" pitchFamily="18" charset="0"/>
                <a:cs typeface="Times New Roman" panose="02020603050405020304" pitchFamily="18" charset="0"/>
              </a:rPr>
              <a:t>Qu’appelle-t-on « données personnelles » ?</a:t>
            </a:r>
          </a:p>
        </p:txBody>
      </p:sp>
      <p:sp>
        <p:nvSpPr>
          <p:cNvPr id="3" name="Espace réservé du contenu 2">
            <a:extLst>
              <a:ext uri="{FF2B5EF4-FFF2-40B4-BE49-F238E27FC236}">
                <a16:creationId xmlns:a16="http://schemas.microsoft.com/office/drawing/2014/main" id="{50F5AA6D-7D13-4C74-B81D-049AC2DB7E1E}"/>
              </a:ext>
            </a:extLst>
          </p:cNvPr>
          <p:cNvSpPr>
            <a:spLocks noGrp="1"/>
          </p:cNvSpPr>
          <p:nvPr>
            <p:ph idx="1"/>
          </p:nvPr>
        </p:nvSpPr>
        <p:spPr/>
        <p:txBody>
          <a:bodyPr/>
          <a:lstStyle/>
          <a:p>
            <a:r>
              <a:rPr lang="fr-BE" dirty="0">
                <a:latin typeface="Times New Roman" panose="02020603050405020304" pitchFamily="18" charset="0"/>
                <a:cs typeface="Times New Roman" panose="02020603050405020304" pitchFamily="18" charset="0"/>
              </a:rPr>
              <a:t>Toute donnée qui permet, directement ou indirectement, d’identifier une ou plusieurs personnes physiques</a:t>
            </a:r>
          </a:p>
          <a:p>
            <a:r>
              <a:rPr lang="fr-BE" dirty="0">
                <a:latin typeface="Times New Roman" panose="02020603050405020304" pitchFamily="18" charset="0"/>
                <a:cs typeface="Times New Roman" panose="02020603050405020304" pitchFamily="18" charset="0"/>
              </a:rPr>
              <a:t>Jamais de connotation raciale, philosophique, sexuelle ou relative à la santé de la personne (</a:t>
            </a:r>
            <a:r>
              <a:rPr lang="fr-BE" i="1" dirty="0">
                <a:latin typeface="Times New Roman" panose="02020603050405020304" pitchFamily="18" charset="0"/>
                <a:cs typeface="Times New Roman" panose="02020603050405020304" pitchFamily="18" charset="0"/>
              </a:rPr>
              <a:t>données sensibles</a:t>
            </a:r>
            <a:r>
              <a:rPr lang="fr-BE" dirty="0">
                <a:latin typeface="Times New Roman" panose="02020603050405020304" pitchFamily="18" charset="0"/>
                <a:cs typeface="Times New Roman" panose="02020603050405020304" pitchFamily="18" charset="0"/>
              </a:rPr>
              <a:t>)</a:t>
            </a:r>
          </a:p>
          <a:p>
            <a:r>
              <a:rPr lang="fr-BE" dirty="0">
                <a:latin typeface="Times New Roman" panose="02020603050405020304" pitchFamily="18" charset="0"/>
                <a:cs typeface="Times New Roman" panose="02020603050405020304" pitchFamily="18" charset="0"/>
              </a:rPr>
              <a:t>Les données d’enquêtes, de casier judiciaire, de procédures judiciaires sont uniquement traitées par les autorités compétentes (policiers, magistrats)</a:t>
            </a:r>
          </a:p>
          <a:p>
            <a:r>
              <a:rPr lang="fr-BE" dirty="0">
                <a:latin typeface="Times New Roman" panose="02020603050405020304" pitchFamily="18" charset="0"/>
                <a:cs typeface="Times New Roman" panose="02020603050405020304" pitchFamily="18" charset="0"/>
              </a:rPr>
              <a:t>Les données totalement anonymisées ne sont donc pas concernées</a:t>
            </a:r>
          </a:p>
        </p:txBody>
      </p:sp>
    </p:spTree>
    <p:extLst>
      <p:ext uri="{BB962C8B-B14F-4D97-AF65-F5344CB8AC3E}">
        <p14:creationId xmlns:p14="http://schemas.microsoft.com/office/powerpoint/2010/main" val="752116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32E403-40A7-4C16-8AA5-B3042CA1BF86}"/>
              </a:ext>
            </a:extLst>
          </p:cNvPr>
          <p:cNvSpPr>
            <a:spLocks noGrp="1"/>
          </p:cNvSpPr>
          <p:nvPr>
            <p:ph type="title"/>
          </p:nvPr>
        </p:nvSpPr>
        <p:spPr/>
        <p:txBody>
          <a:bodyPr>
            <a:normAutofit fontScale="90000"/>
          </a:bodyPr>
          <a:lstStyle/>
          <a:p>
            <a:pPr algn="ctr"/>
            <a:r>
              <a:rPr lang="fr-BE" b="1" i="1" dirty="0">
                <a:solidFill>
                  <a:srgbClr val="FF0000"/>
                </a:solidFill>
                <a:latin typeface="Times New Roman" panose="02020603050405020304" pitchFamily="18" charset="0"/>
                <a:cs typeface="Times New Roman" panose="02020603050405020304" pitchFamily="18" charset="0"/>
              </a:rPr>
              <a:t>Quelles sont les données personnelles collectées dans le cadre du fonctionnement d’un PLP ?</a:t>
            </a:r>
          </a:p>
        </p:txBody>
      </p:sp>
      <p:sp>
        <p:nvSpPr>
          <p:cNvPr id="3" name="Espace réservé du contenu 2">
            <a:extLst>
              <a:ext uri="{FF2B5EF4-FFF2-40B4-BE49-F238E27FC236}">
                <a16:creationId xmlns:a16="http://schemas.microsoft.com/office/drawing/2014/main" id="{8F971F09-F628-4162-934F-79E9D832B7B5}"/>
              </a:ext>
            </a:extLst>
          </p:cNvPr>
          <p:cNvSpPr>
            <a:spLocks noGrp="1"/>
          </p:cNvSpPr>
          <p:nvPr>
            <p:ph idx="1"/>
          </p:nvPr>
        </p:nvSpPr>
        <p:spPr/>
        <p:txBody>
          <a:bodyPr>
            <a:normAutofit fontScale="92500" lnSpcReduction="20000"/>
          </a:bodyPr>
          <a:lstStyle/>
          <a:p>
            <a:r>
              <a:rPr lang="fr-BE" dirty="0">
                <a:latin typeface="Times New Roman" panose="02020603050405020304" pitchFamily="18" charset="0"/>
                <a:cs typeface="Times New Roman" panose="02020603050405020304" pitchFamily="18" charset="0"/>
              </a:rPr>
              <a:t>Le nom et le prénom du membre</a:t>
            </a:r>
          </a:p>
          <a:p>
            <a:r>
              <a:rPr lang="fr-BE" dirty="0">
                <a:latin typeface="Times New Roman" panose="02020603050405020304" pitchFamily="18" charset="0"/>
                <a:cs typeface="Times New Roman" panose="02020603050405020304" pitchFamily="18" charset="0"/>
              </a:rPr>
              <a:t>L’adresse du membre</a:t>
            </a:r>
          </a:p>
          <a:p>
            <a:r>
              <a:rPr lang="fr-BE" dirty="0">
                <a:latin typeface="Times New Roman" panose="02020603050405020304" pitchFamily="18" charset="0"/>
                <a:cs typeface="Times New Roman" panose="02020603050405020304" pitchFamily="18" charset="0"/>
              </a:rPr>
              <a:t>L’adresse électronique du membre</a:t>
            </a:r>
          </a:p>
          <a:p>
            <a:r>
              <a:rPr lang="fr-BE" dirty="0">
                <a:latin typeface="Times New Roman" panose="02020603050405020304" pitchFamily="18" charset="0"/>
                <a:cs typeface="Times New Roman" panose="02020603050405020304" pitchFamily="18" charset="0"/>
              </a:rPr>
              <a:t>Eventuellement le numéro de téléphone, fixe ou mobile du membre</a:t>
            </a:r>
          </a:p>
          <a:p>
            <a:r>
              <a:rPr lang="fr-BE" dirty="0">
                <a:latin typeface="Times New Roman" panose="02020603050405020304" pitchFamily="18" charset="0"/>
                <a:cs typeface="Times New Roman" panose="02020603050405020304" pitchFamily="18" charset="0"/>
              </a:rPr>
              <a:t>La signature du membre sur un document de prise de connaissance du règlement d’ordre intérieur (ROI)</a:t>
            </a:r>
          </a:p>
          <a:p>
            <a:r>
              <a:rPr lang="fr-BE" dirty="0">
                <a:latin typeface="Times New Roman" panose="02020603050405020304" pitchFamily="18" charset="0"/>
                <a:cs typeface="Times New Roman" panose="02020603050405020304" pitchFamily="18" charset="0"/>
              </a:rPr>
              <a:t>Les messages transmis aux membres par le coordinateur du PLP</a:t>
            </a:r>
          </a:p>
          <a:p>
            <a:r>
              <a:rPr lang="fr-BE" dirty="0">
                <a:latin typeface="Times New Roman" panose="02020603050405020304" pitchFamily="18" charset="0"/>
                <a:cs typeface="Times New Roman" panose="02020603050405020304" pitchFamily="18" charset="0"/>
              </a:rPr>
              <a:t>Les informations transmises par le membre au coordinateur du PLP, qui les fait suivre à la police</a:t>
            </a:r>
          </a:p>
          <a:p>
            <a:r>
              <a:rPr lang="fr-BE" dirty="0">
                <a:latin typeface="Times New Roman" panose="02020603050405020304" pitchFamily="18" charset="0"/>
                <a:cs typeface="Times New Roman" panose="02020603050405020304" pitchFamily="18" charset="0"/>
              </a:rPr>
              <a:t>Les demandes d’audits de sécurité des immeubles des membres et le fait que cet audit a été réalisé</a:t>
            </a:r>
          </a:p>
        </p:txBody>
      </p:sp>
    </p:spTree>
    <p:extLst>
      <p:ext uri="{BB962C8B-B14F-4D97-AF65-F5344CB8AC3E}">
        <p14:creationId xmlns:p14="http://schemas.microsoft.com/office/powerpoint/2010/main" val="1281732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B43CD0-E0E2-4404-A8FF-907D4A283087}"/>
              </a:ext>
            </a:extLst>
          </p:cNvPr>
          <p:cNvSpPr>
            <a:spLocks noGrp="1"/>
          </p:cNvSpPr>
          <p:nvPr>
            <p:ph type="title"/>
          </p:nvPr>
        </p:nvSpPr>
        <p:spPr/>
        <p:txBody>
          <a:bodyPr/>
          <a:lstStyle/>
          <a:p>
            <a:pPr algn="ctr"/>
            <a:r>
              <a:rPr lang="fr-BE" b="1" i="1" dirty="0">
                <a:solidFill>
                  <a:srgbClr val="FF0000"/>
                </a:solidFill>
                <a:latin typeface="Times New Roman" panose="02020603050405020304" pitchFamily="18" charset="0"/>
                <a:cs typeface="Times New Roman" panose="02020603050405020304" pitchFamily="18" charset="0"/>
              </a:rPr>
              <a:t>Quelle est la base légale pour le traitement de données personnelles ?</a:t>
            </a:r>
          </a:p>
        </p:txBody>
      </p:sp>
      <p:sp>
        <p:nvSpPr>
          <p:cNvPr id="3" name="Espace réservé du contenu 2">
            <a:extLst>
              <a:ext uri="{FF2B5EF4-FFF2-40B4-BE49-F238E27FC236}">
                <a16:creationId xmlns:a16="http://schemas.microsoft.com/office/drawing/2014/main" id="{D2BCA457-0BF3-474D-82E4-E2120627380E}"/>
              </a:ext>
            </a:extLst>
          </p:cNvPr>
          <p:cNvSpPr>
            <a:spLocks noGrp="1"/>
          </p:cNvSpPr>
          <p:nvPr>
            <p:ph idx="1"/>
          </p:nvPr>
        </p:nvSpPr>
        <p:spPr>
          <a:xfrm>
            <a:off x="838200" y="1825625"/>
            <a:ext cx="10515600" cy="4667250"/>
          </a:xfrm>
        </p:spPr>
        <p:txBody>
          <a:bodyPr>
            <a:normAutofit fontScale="92500" lnSpcReduction="20000"/>
          </a:bodyPr>
          <a:lstStyle/>
          <a:p>
            <a:r>
              <a:rPr lang="fr-BE" dirty="0">
                <a:latin typeface="Times New Roman" panose="02020603050405020304" pitchFamily="18" charset="0"/>
                <a:cs typeface="Times New Roman" panose="02020603050405020304" pitchFamily="18" charset="0"/>
              </a:rPr>
              <a:t>Historiquement, le règlement 45/2001 du Parlement et du Conseil européens, applicable en premier lieu aux seules institutions européennes</a:t>
            </a:r>
          </a:p>
          <a:p>
            <a:r>
              <a:rPr lang="fr-BE" dirty="0">
                <a:latin typeface="Times New Roman" panose="02020603050405020304" pitchFamily="18" charset="0"/>
                <a:cs typeface="Times New Roman" panose="02020603050405020304" pitchFamily="18" charset="0"/>
              </a:rPr>
              <a:t>La directive européenne 95/46, transcrite en Droit belge par le biais de l’évolution de la loi sur la protection de la vie privée (</a:t>
            </a:r>
            <a:r>
              <a:rPr lang="fr-BE" dirty="0" err="1">
                <a:latin typeface="Times New Roman" panose="02020603050405020304" pitchFamily="18" charset="0"/>
                <a:cs typeface="Times New Roman" panose="02020603050405020304" pitchFamily="18" charset="0"/>
              </a:rPr>
              <a:t>Privacy</a:t>
            </a:r>
            <a:r>
              <a:rPr lang="fr-BE" dirty="0">
                <a:latin typeface="Times New Roman" panose="02020603050405020304" pitchFamily="18" charset="0"/>
                <a:cs typeface="Times New Roman" panose="02020603050405020304" pitchFamily="18" charset="0"/>
              </a:rPr>
              <a:t>), du 08 décembre 1992 à l’origine</a:t>
            </a:r>
          </a:p>
          <a:p>
            <a:r>
              <a:rPr lang="fr-BE" dirty="0">
                <a:latin typeface="Times New Roman" panose="02020603050405020304" pitchFamily="18" charset="0"/>
                <a:cs typeface="Times New Roman" panose="02020603050405020304" pitchFamily="18" charset="0"/>
              </a:rPr>
              <a:t>Le Règlement européen 2016/679 du 27 avril 2016 sur la Protection des Données (RGPD), applicable depuis le 25 mai 2018 dans tous les pays membres de l’Union européenne</a:t>
            </a:r>
          </a:p>
          <a:p>
            <a:pPr lvl="1"/>
            <a:r>
              <a:rPr lang="fr-BE" dirty="0">
                <a:latin typeface="Times New Roman" panose="02020603050405020304" pitchFamily="18" charset="0"/>
                <a:cs typeface="Times New Roman" panose="02020603050405020304" pitchFamily="18" charset="0"/>
              </a:rPr>
              <a:t>Un règlement européen est directement applicable, sans nécessiter de transcription en Droit national</a:t>
            </a:r>
          </a:p>
          <a:p>
            <a:pPr lvl="1"/>
            <a:r>
              <a:rPr lang="fr-BE" dirty="0">
                <a:latin typeface="Times New Roman" panose="02020603050405020304" pitchFamily="18" charset="0"/>
                <a:cs typeface="Times New Roman" panose="02020603050405020304" pitchFamily="18" charset="0"/>
              </a:rPr>
              <a:t>Chaque pays membre peut le compléter par une loi (en Belgique, création de l’Autorité de Contrôle et traitement des données judiciaires,…)</a:t>
            </a:r>
          </a:p>
          <a:p>
            <a:pPr lvl="1"/>
            <a:r>
              <a:rPr lang="fr-BE" dirty="0">
                <a:latin typeface="Times New Roman" panose="02020603050405020304" pitchFamily="18" charset="0"/>
                <a:cs typeface="Times New Roman" panose="02020603050405020304" pitchFamily="18" charset="0"/>
              </a:rPr>
              <a:t>Il annule les législations antérieures quelles qu’elles soient</a:t>
            </a:r>
          </a:p>
          <a:p>
            <a:r>
              <a:rPr lang="fr-BE" dirty="0">
                <a:latin typeface="Times New Roman" panose="02020603050405020304" pitchFamily="18" charset="0"/>
                <a:cs typeface="Times New Roman" panose="02020603050405020304" pitchFamily="18" charset="0"/>
              </a:rPr>
              <a:t>Circulaire ministérielle SPF Intérieur du 19 février 2019 (licéité du traitement des données)</a:t>
            </a:r>
          </a:p>
          <a:p>
            <a:endParaRPr lang="fr-BE" dirty="0"/>
          </a:p>
        </p:txBody>
      </p:sp>
    </p:spTree>
    <p:extLst>
      <p:ext uri="{BB962C8B-B14F-4D97-AF65-F5344CB8AC3E}">
        <p14:creationId xmlns:p14="http://schemas.microsoft.com/office/powerpoint/2010/main" val="3370736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CFA0DE-9FB1-451D-B9B1-FA13B453AB68}"/>
              </a:ext>
            </a:extLst>
          </p:cNvPr>
          <p:cNvSpPr>
            <a:spLocks noGrp="1"/>
          </p:cNvSpPr>
          <p:nvPr>
            <p:ph type="title"/>
          </p:nvPr>
        </p:nvSpPr>
        <p:spPr/>
        <p:txBody>
          <a:bodyPr/>
          <a:lstStyle/>
          <a:p>
            <a:pPr algn="ctr"/>
            <a:r>
              <a:rPr lang="fr-BE" b="1" i="1" dirty="0">
                <a:solidFill>
                  <a:srgbClr val="FF0000"/>
                </a:solidFill>
                <a:latin typeface="Times New Roman" panose="02020603050405020304" pitchFamily="18" charset="0"/>
                <a:cs typeface="Times New Roman" panose="02020603050405020304" pitchFamily="18" charset="0"/>
              </a:rPr>
              <a:t>Quelles sont les conséquences pour les PLP?</a:t>
            </a:r>
          </a:p>
        </p:txBody>
      </p:sp>
      <p:sp>
        <p:nvSpPr>
          <p:cNvPr id="3" name="Espace réservé du contenu 2">
            <a:extLst>
              <a:ext uri="{FF2B5EF4-FFF2-40B4-BE49-F238E27FC236}">
                <a16:creationId xmlns:a16="http://schemas.microsoft.com/office/drawing/2014/main" id="{1A4DC41C-808A-48AF-A842-5082DC377C7A}"/>
              </a:ext>
            </a:extLst>
          </p:cNvPr>
          <p:cNvSpPr>
            <a:spLocks noGrp="1"/>
          </p:cNvSpPr>
          <p:nvPr>
            <p:ph idx="1"/>
          </p:nvPr>
        </p:nvSpPr>
        <p:spPr>
          <a:xfrm>
            <a:off x="838200" y="1825625"/>
            <a:ext cx="10515600" cy="4601808"/>
          </a:xfrm>
        </p:spPr>
        <p:txBody>
          <a:bodyPr>
            <a:normAutofit fontScale="62500" lnSpcReduction="20000"/>
          </a:bodyPr>
          <a:lstStyle/>
          <a:p>
            <a:r>
              <a:rPr lang="fr-BE" dirty="0">
                <a:latin typeface="Times New Roman" panose="02020603050405020304" pitchFamily="18" charset="0"/>
                <a:cs typeface="Times New Roman" panose="02020603050405020304" pitchFamily="18" charset="0"/>
              </a:rPr>
              <a:t>Notification : </a:t>
            </a:r>
          </a:p>
          <a:p>
            <a:pPr lvl="1"/>
            <a:r>
              <a:rPr lang="fr-BE" dirty="0">
                <a:latin typeface="Times New Roman" panose="02020603050405020304" pitchFamily="18" charset="0"/>
                <a:cs typeface="Times New Roman" panose="02020603050405020304" pitchFamily="18" charset="0"/>
              </a:rPr>
              <a:t>quoi ? (nom, prénom, adresse, adresse électronique, numéro de téléphone, signalements émis, audits de sécurité sollicités et/ou effectués) , </a:t>
            </a:r>
          </a:p>
          <a:p>
            <a:pPr lvl="1"/>
            <a:r>
              <a:rPr lang="fr-BE" dirty="0">
                <a:latin typeface="Times New Roman" panose="02020603050405020304" pitchFamily="18" charset="0"/>
                <a:cs typeface="Times New Roman" panose="02020603050405020304" pitchFamily="18" charset="0"/>
              </a:rPr>
              <a:t>de qui ? (des membres du PLP), </a:t>
            </a:r>
          </a:p>
          <a:p>
            <a:pPr lvl="1"/>
            <a:r>
              <a:rPr lang="fr-BE" dirty="0">
                <a:latin typeface="Times New Roman" panose="02020603050405020304" pitchFamily="18" charset="0"/>
                <a:cs typeface="Times New Roman" panose="02020603050405020304" pitchFamily="18" charset="0"/>
              </a:rPr>
              <a:t>finalités du traitement (collecte, conservation, envoi et réception de messages, transmission aux autorités de police), </a:t>
            </a:r>
          </a:p>
          <a:p>
            <a:pPr lvl="1"/>
            <a:r>
              <a:rPr lang="fr-BE" dirty="0">
                <a:latin typeface="Times New Roman" panose="02020603050405020304" pitchFamily="18" charset="0"/>
                <a:cs typeface="Times New Roman" panose="02020603050405020304" pitchFamily="18" charset="0"/>
              </a:rPr>
              <a:t>protection raisonnable du matériel informatique utilisé contre les cyberattaques et les vols (</a:t>
            </a:r>
            <a:r>
              <a:rPr lang="fr-BE" dirty="0" err="1">
                <a:latin typeface="Times New Roman" panose="02020603050405020304" pitchFamily="18" charset="0"/>
                <a:cs typeface="Times New Roman" panose="02020603050405020304" pitchFamily="18" charset="0"/>
              </a:rPr>
              <a:t>password</a:t>
            </a:r>
            <a:r>
              <a:rPr lang="fr-BE" dirty="0">
                <a:latin typeface="Times New Roman" panose="02020603050405020304" pitchFamily="18" charset="0"/>
                <a:cs typeface="Times New Roman" panose="02020603050405020304" pitchFamily="18" charset="0"/>
              </a:rPr>
              <a:t>, pare-feu, anti-virus, anti-ransomware, protection physique du hardware), </a:t>
            </a:r>
          </a:p>
          <a:p>
            <a:pPr lvl="1"/>
            <a:r>
              <a:rPr lang="fr-BE" dirty="0">
                <a:latin typeface="Times New Roman" panose="02020603050405020304" pitchFamily="18" charset="0"/>
                <a:cs typeface="Times New Roman" panose="02020603050405020304" pitchFamily="18" charset="0"/>
              </a:rPr>
              <a:t>durée de conservation (jusqu’à un mois après le départ du membre du PLP), </a:t>
            </a:r>
          </a:p>
          <a:p>
            <a:pPr lvl="1"/>
            <a:r>
              <a:rPr lang="fr-BE" dirty="0">
                <a:latin typeface="Times New Roman" panose="02020603050405020304" pitchFamily="18" charset="0"/>
                <a:cs typeface="Times New Roman" panose="02020603050405020304" pitchFamily="18" charset="0"/>
              </a:rPr>
              <a:t>possibilité pour le membre de consulter gratuitement les données le concernant, de les rectifier ou de les faire supprimer</a:t>
            </a:r>
          </a:p>
          <a:p>
            <a:pPr lvl="1"/>
            <a:r>
              <a:rPr lang="fr-BE" dirty="0">
                <a:latin typeface="Times New Roman" panose="02020603050405020304" pitchFamily="18" charset="0"/>
                <a:cs typeface="Times New Roman" panose="02020603050405020304" pitchFamily="18" charset="0"/>
              </a:rPr>
              <a:t>responsable du traitement : le coordinateur du PLP</a:t>
            </a:r>
          </a:p>
          <a:p>
            <a:r>
              <a:rPr lang="fr-BE" dirty="0">
                <a:latin typeface="Times New Roman" panose="02020603050405020304" pitchFamily="18" charset="0"/>
                <a:cs typeface="Times New Roman" panose="02020603050405020304" pitchFamily="18" charset="0"/>
              </a:rPr>
              <a:t>Accord </a:t>
            </a:r>
            <a:r>
              <a:rPr lang="fr-BE" b="1" u="sng" dirty="0">
                <a:latin typeface="Times New Roman" panose="02020603050405020304" pitchFamily="18" charset="0"/>
                <a:cs typeface="Times New Roman" panose="02020603050405020304" pitchFamily="18" charset="0"/>
              </a:rPr>
              <a:t>actif</a:t>
            </a:r>
            <a:r>
              <a:rPr lang="fr-BE" dirty="0">
                <a:latin typeface="Times New Roman" panose="02020603050405020304" pitchFamily="18" charset="0"/>
                <a:cs typeface="Times New Roman" panose="02020603050405020304" pitchFamily="18" charset="0"/>
              </a:rPr>
              <a:t> du membre obligatoire (pas par défaut d’opposition au traitement) : insérer un texte dans le Règlement d’Ordre intérieur (ROI) et faire signer chaque membre</a:t>
            </a:r>
          </a:p>
          <a:p>
            <a:pPr marL="0" indent="0" algn="ctr">
              <a:buNone/>
            </a:pPr>
            <a:r>
              <a:rPr lang="fr-BE" sz="2000" dirty="0">
                <a:latin typeface="Times New Roman" panose="02020603050405020304" pitchFamily="18" charset="0"/>
                <a:cs typeface="Times New Roman" panose="02020603050405020304" pitchFamily="18" charset="0"/>
              </a:rPr>
              <a:t>Preuve de la prise de connaissance du ROI prévue par la circulaire ministérielle SPF Intérieur du 19 février 2019</a:t>
            </a:r>
            <a:endParaRPr lang="fr-BE" sz="2200" dirty="0">
              <a:latin typeface="Times New Roman" panose="02020603050405020304" pitchFamily="18" charset="0"/>
              <a:cs typeface="Times New Roman" panose="02020603050405020304" pitchFamily="18" charset="0"/>
            </a:endParaRPr>
          </a:p>
          <a:p>
            <a:r>
              <a:rPr lang="fr-BE" dirty="0">
                <a:latin typeface="Times New Roman" panose="02020603050405020304" pitchFamily="18" charset="0"/>
                <a:cs typeface="Times New Roman" panose="02020603050405020304" pitchFamily="18" charset="0"/>
              </a:rPr>
              <a:t>Utilisation aux fins uniquement décrites dans la charte et le ROI (pas de finalité politique ou commerciale,…)</a:t>
            </a:r>
          </a:p>
          <a:p>
            <a:r>
              <a:rPr lang="fr-BE" dirty="0">
                <a:latin typeface="Times New Roman" panose="02020603050405020304" pitchFamily="18" charset="0"/>
                <a:cs typeface="Times New Roman" panose="02020603050405020304" pitchFamily="18" charset="0"/>
              </a:rPr>
              <a:t>Envoi des messages en copie cachée (CCI) pour protéger les données de la vue des autres membres</a:t>
            </a:r>
          </a:p>
          <a:p>
            <a:r>
              <a:rPr lang="fr-BE" dirty="0">
                <a:latin typeface="Times New Roman" panose="02020603050405020304" pitchFamily="18" charset="0"/>
                <a:cs typeface="Times New Roman" panose="02020603050405020304" pitchFamily="18" charset="0"/>
              </a:rPr>
              <a:t>Ne pas, dans le chef des membres du PLP, transmettre les messages à des tiers non-membres </a:t>
            </a:r>
          </a:p>
          <a:p>
            <a:r>
              <a:rPr lang="fr-BE" dirty="0">
                <a:latin typeface="Times New Roman" panose="02020603050405020304" pitchFamily="18" charset="0"/>
                <a:cs typeface="Times New Roman" panose="02020603050405020304" pitchFamily="18" charset="0"/>
              </a:rPr>
              <a:t>Protection électronique et physique raisonnable du matériel informatique utilisé</a:t>
            </a:r>
          </a:p>
          <a:p>
            <a:r>
              <a:rPr lang="fr-BE" dirty="0">
                <a:latin typeface="Times New Roman" panose="02020603050405020304" pitchFamily="18" charset="0"/>
                <a:cs typeface="Times New Roman" panose="02020603050405020304" pitchFamily="18" charset="0"/>
              </a:rPr>
              <a:t>Pas d’utilisation de vecteurs non-protégés (réseaux sociaux, Facebook, </a:t>
            </a:r>
            <a:r>
              <a:rPr lang="fr-BE" dirty="0" err="1">
                <a:latin typeface="Times New Roman" panose="02020603050405020304" pitchFamily="18" charset="0"/>
                <a:cs typeface="Times New Roman" panose="02020603050405020304" pitchFamily="18" charset="0"/>
              </a:rPr>
              <a:t>whatsapp</a:t>
            </a:r>
            <a:r>
              <a:rPr lang="fr-BE"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222558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0013AC-E01D-44C0-BFD0-CD5871E8FFEF}"/>
              </a:ext>
            </a:extLst>
          </p:cNvPr>
          <p:cNvSpPr>
            <a:spLocks noGrp="1"/>
          </p:cNvSpPr>
          <p:nvPr>
            <p:ph type="title"/>
          </p:nvPr>
        </p:nvSpPr>
        <p:spPr/>
        <p:txBody>
          <a:bodyPr/>
          <a:lstStyle/>
          <a:p>
            <a:pPr algn="ctr"/>
            <a:r>
              <a:rPr lang="fr-BE" b="1" i="1" dirty="0">
                <a:solidFill>
                  <a:srgbClr val="FF0000"/>
                </a:solidFill>
                <a:latin typeface="Times New Roman" panose="02020603050405020304" pitchFamily="18" charset="0"/>
                <a:cs typeface="Times New Roman" panose="02020603050405020304" pitchFamily="18" charset="0"/>
              </a:rPr>
              <a:t>Que doit entreprendre un PLP déjà existant ?</a:t>
            </a:r>
          </a:p>
        </p:txBody>
      </p:sp>
      <p:sp>
        <p:nvSpPr>
          <p:cNvPr id="3" name="Espace réservé du contenu 2">
            <a:extLst>
              <a:ext uri="{FF2B5EF4-FFF2-40B4-BE49-F238E27FC236}">
                <a16:creationId xmlns:a16="http://schemas.microsoft.com/office/drawing/2014/main" id="{4364D6E9-6CD9-4C82-8168-5B8750E29C33}"/>
              </a:ext>
            </a:extLst>
          </p:cNvPr>
          <p:cNvSpPr>
            <a:spLocks noGrp="1"/>
          </p:cNvSpPr>
          <p:nvPr>
            <p:ph idx="1"/>
          </p:nvPr>
        </p:nvSpPr>
        <p:spPr/>
        <p:txBody>
          <a:bodyPr>
            <a:normAutofit fontScale="92500" lnSpcReduction="20000"/>
          </a:bodyPr>
          <a:lstStyle/>
          <a:p>
            <a:r>
              <a:rPr lang="fr-BE" dirty="0">
                <a:latin typeface="Times New Roman" panose="02020603050405020304" pitchFamily="18" charset="0"/>
                <a:cs typeface="Times New Roman" panose="02020603050405020304" pitchFamily="18" charset="0"/>
              </a:rPr>
              <a:t>Rédiger un avenant au ROI reprenant les critères de traitement des données </a:t>
            </a:r>
            <a:r>
              <a:rPr lang="fr-BE" i="1" dirty="0">
                <a:latin typeface="Times New Roman" panose="02020603050405020304" pitchFamily="18" charset="0"/>
                <a:cs typeface="Times New Roman" panose="02020603050405020304" pitchFamily="18" charset="0"/>
              </a:rPr>
              <a:t>(voir texte en rouge dans l’exemple de ROI ci-après)</a:t>
            </a:r>
          </a:p>
          <a:p>
            <a:r>
              <a:rPr lang="fr-BE" dirty="0">
                <a:latin typeface="Times New Roman" panose="02020603050405020304" pitchFamily="18" charset="0"/>
                <a:cs typeface="Times New Roman" panose="02020603050405020304" pitchFamily="18" charset="0"/>
              </a:rPr>
              <a:t>Envoyer cet avenant sur support physique ou électronique à chaque membre, contre accusé de réception</a:t>
            </a:r>
          </a:p>
          <a:p>
            <a:r>
              <a:rPr lang="fr-BE" dirty="0">
                <a:latin typeface="Times New Roman" panose="02020603050405020304" pitchFamily="18" charset="0"/>
                <a:cs typeface="Times New Roman" panose="02020603050405020304" pitchFamily="18" charset="0"/>
              </a:rPr>
              <a:t>Chaque membre doit poser un </a:t>
            </a:r>
            <a:r>
              <a:rPr lang="fr-BE" b="1" u="sng" dirty="0">
                <a:latin typeface="Times New Roman" panose="02020603050405020304" pitchFamily="18" charset="0"/>
                <a:cs typeface="Times New Roman" panose="02020603050405020304" pitchFamily="18" charset="0"/>
              </a:rPr>
              <a:t>acte volontaire</a:t>
            </a:r>
            <a:r>
              <a:rPr lang="fr-BE" dirty="0">
                <a:latin typeface="Times New Roman" panose="02020603050405020304" pitchFamily="18" charset="0"/>
                <a:cs typeface="Times New Roman" panose="02020603050405020304" pitchFamily="18" charset="0"/>
              </a:rPr>
              <a:t> par lequel il accepte le traitement de ses données personnelles (</a:t>
            </a:r>
            <a:r>
              <a:rPr lang="fr-BE" u="sng" dirty="0">
                <a:latin typeface="Times New Roman" panose="02020603050405020304" pitchFamily="18" charset="0"/>
                <a:cs typeface="Times New Roman" panose="02020603050405020304" pitchFamily="18" charset="0"/>
              </a:rPr>
              <a:t>pas d’accord par défaut de réponse dans un délai donné</a:t>
            </a:r>
            <a:r>
              <a:rPr lang="fr-BE" dirty="0">
                <a:latin typeface="Times New Roman" panose="02020603050405020304" pitchFamily="18" charset="0"/>
                <a:cs typeface="Times New Roman" panose="02020603050405020304" pitchFamily="18" charset="0"/>
              </a:rPr>
              <a:t>)</a:t>
            </a:r>
          </a:p>
          <a:p>
            <a:r>
              <a:rPr lang="fr-BE" dirty="0">
                <a:latin typeface="Times New Roman" panose="02020603050405020304" pitchFamily="18" charset="0"/>
                <a:cs typeface="Times New Roman" panose="02020603050405020304" pitchFamily="18" charset="0"/>
              </a:rPr>
              <a:t>En pratique : </a:t>
            </a:r>
          </a:p>
          <a:p>
            <a:pPr lvl="1"/>
            <a:r>
              <a:rPr lang="fr-BE" dirty="0">
                <a:latin typeface="Times New Roman" panose="02020603050405020304" pitchFamily="18" charset="0"/>
                <a:cs typeface="Times New Roman" panose="02020603050405020304" pitchFamily="18" charset="0"/>
              </a:rPr>
              <a:t>Support physique : signature de l’avenant au ROI et conservation de ce document par le coordinateur</a:t>
            </a:r>
          </a:p>
          <a:p>
            <a:pPr lvl="1"/>
            <a:r>
              <a:rPr lang="fr-BE" dirty="0">
                <a:latin typeface="Times New Roman" panose="02020603050405020304" pitchFamily="18" charset="0"/>
                <a:cs typeface="Times New Roman" panose="02020603050405020304" pitchFamily="18" charset="0"/>
              </a:rPr>
              <a:t>Support électronique : clic sur un bouton de vote (oui/non) accompagnant le texte de l’avenant</a:t>
            </a:r>
          </a:p>
          <a:p>
            <a:pPr lvl="1"/>
            <a:r>
              <a:rPr lang="fr-BE" dirty="0">
                <a:latin typeface="Times New Roman" panose="02020603050405020304" pitchFamily="18" charset="0"/>
                <a:cs typeface="Times New Roman" panose="02020603050405020304" pitchFamily="18" charset="0"/>
              </a:rPr>
              <a:t>Pas de réponse = plus de traitement des données du membre concerné = radiation du membre du PLP</a:t>
            </a:r>
          </a:p>
        </p:txBody>
      </p:sp>
    </p:spTree>
    <p:extLst>
      <p:ext uri="{BB962C8B-B14F-4D97-AF65-F5344CB8AC3E}">
        <p14:creationId xmlns:p14="http://schemas.microsoft.com/office/powerpoint/2010/main" val="3288192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78AD99-F1D7-4C5C-BC43-B9233BB9672A}"/>
              </a:ext>
            </a:extLst>
          </p:cNvPr>
          <p:cNvSpPr>
            <a:spLocks noGrp="1"/>
          </p:cNvSpPr>
          <p:nvPr>
            <p:ph type="title"/>
          </p:nvPr>
        </p:nvSpPr>
        <p:spPr>
          <a:xfrm>
            <a:off x="838200" y="365125"/>
            <a:ext cx="10515600" cy="558153"/>
          </a:xfrm>
        </p:spPr>
        <p:txBody>
          <a:bodyPr>
            <a:noAutofit/>
          </a:bodyPr>
          <a:lstStyle/>
          <a:p>
            <a:pPr algn="ctr"/>
            <a:r>
              <a:rPr lang="fr-BE" sz="3200" b="1" i="1" dirty="0">
                <a:solidFill>
                  <a:srgbClr val="FF0000"/>
                </a:solidFill>
                <a:latin typeface="Times New Roman" panose="02020603050405020304" pitchFamily="18" charset="0"/>
                <a:cs typeface="Times New Roman" panose="02020603050405020304" pitchFamily="18" charset="0"/>
              </a:rPr>
              <a:t>Exemple de Règlement d’ordre intérieur à l’usage des PLP</a:t>
            </a:r>
          </a:p>
        </p:txBody>
      </p:sp>
      <p:graphicFrame>
        <p:nvGraphicFramePr>
          <p:cNvPr id="4" name="Espace réservé du contenu 3">
            <a:extLst>
              <a:ext uri="{FF2B5EF4-FFF2-40B4-BE49-F238E27FC236}">
                <a16:creationId xmlns:a16="http://schemas.microsoft.com/office/drawing/2014/main" id="{08C025BB-03A2-4AF8-B381-F5AD36105027}"/>
              </a:ext>
            </a:extLst>
          </p:cNvPr>
          <p:cNvGraphicFramePr>
            <a:graphicFrameLocks noGrp="1"/>
          </p:cNvGraphicFramePr>
          <p:nvPr>
            <p:ph idx="1"/>
            <p:extLst>
              <p:ext uri="{D42A27DB-BD31-4B8C-83A1-F6EECF244321}">
                <p14:modId xmlns:p14="http://schemas.microsoft.com/office/powerpoint/2010/main" val="3142188747"/>
              </p:ext>
            </p:extLst>
          </p:nvPr>
        </p:nvGraphicFramePr>
        <p:xfrm>
          <a:off x="4067175" y="6453949"/>
          <a:ext cx="2990852" cy="808101"/>
        </p:xfrm>
        <a:graphic>
          <a:graphicData uri="http://schemas.openxmlformats.org/drawingml/2006/table">
            <a:tbl>
              <a:tblPr firstRow="1" firstCol="1" bandRow="1">
                <a:tableStyleId>{5C22544A-7EE6-4342-B048-85BDC9FD1C3A}</a:tableStyleId>
              </a:tblPr>
              <a:tblGrid>
                <a:gridCol w="1495426">
                  <a:extLst>
                    <a:ext uri="{9D8B030D-6E8A-4147-A177-3AD203B41FA5}">
                      <a16:colId xmlns:a16="http://schemas.microsoft.com/office/drawing/2014/main" val="2855605393"/>
                    </a:ext>
                  </a:extLst>
                </a:gridCol>
                <a:gridCol w="1495426">
                  <a:extLst>
                    <a:ext uri="{9D8B030D-6E8A-4147-A177-3AD203B41FA5}">
                      <a16:colId xmlns:a16="http://schemas.microsoft.com/office/drawing/2014/main" val="4039088455"/>
                    </a:ext>
                  </a:extLst>
                </a:gridCol>
              </a:tblGrid>
              <a:tr h="558153">
                <a:tc>
                  <a:txBody>
                    <a:bodyPr/>
                    <a:lstStyle/>
                    <a:p>
                      <a:pPr algn="just">
                        <a:lnSpc>
                          <a:spcPct val="107000"/>
                        </a:lnSpc>
                        <a:spcAft>
                          <a:spcPts val="0"/>
                        </a:spcAft>
                      </a:pPr>
                      <a:r>
                        <a:rPr lang="fr-BE" sz="1000" dirty="0">
                          <a:effectLst/>
                        </a:rPr>
                        <a:t>Le membre,</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fr-BE" sz="1000" dirty="0">
                          <a:effectLst/>
                        </a:rPr>
                        <a:t>Le coordinateur,</a:t>
                      </a:r>
                      <a:endParaRPr lang="fr-BE" sz="1100" dirty="0">
                        <a:effectLst/>
                      </a:endParaRPr>
                    </a:p>
                    <a:p>
                      <a:pPr algn="just">
                        <a:lnSpc>
                          <a:spcPct val="107000"/>
                        </a:lnSpc>
                        <a:spcAft>
                          <a:spcPts val="0"/>
                        </a:spcAft>
                      </a:pPr>
                      <a:r>
                        <a:rPr lang="fr-BE" sz="1000" dirty="0">
                          <a:effectLst/>
                        </a:rPr>
                        <a:t> </a:t>
                      </a:r>
                      <a:endParaRPr lang="fr-BE" sz="1100" dirty="0">
                        <a:effectLst/>
                      </a:endParaRPr>
                    </a:p>
                    <a:p>
                      <a:pPr algn="just">
                        <a:lnSpc>
                          <a:spcPct val="107000"/>
                        </a:lnSpc>
                        <a:spcAft>
                          <a:spcPts val="0"/>
                        </a:spcAft>
                      </a:pPr>
                      <a:r>
                        <a:rPr lang="fr-BE" sz="1000" dirty="0">
                          <a:effectLst/>
                        </a:rPr>
                        <a:t> </a:t>
                      </a:r>
                      <a:endParaRPr lang="fr-BE" sz="1100" dirty="0">
                        <a:effectLst/>
                      </a:endParaRPr>
                    </a:p>
                    <a:p>
                      <a:pPr algn="just">
                        <a:lnSpc>
                          <a:spcPct val="107000"/>
                        </a:lnSpc>
                        <a:spcAft>
                          <a:spcPts val="0"/>
                        </a:spcAft>
                      </a:pPr>
                      <a:r>
                        <a:rPr lang="fr-BE" sz="1000" dirty="0">
                          <a:effectLst/>
                        </a:rPr>
                        <a:t> </a:t>
                      </a:r>
                      <a:endParaRPr lang="fr-BE" sz="1100" dirty="0">
                        <a:effectLst/>
                      </a:endParaRPr>
                    </a:p>
                    <a:p>
                      <a:pPr algn="just">
                        <a:lnSpc>
                          <a:spcPct val="107000"/>
                        </a:lnSpc>
                        <a:spcAft>
                          <a:spcPts val="0"/>
                        </a:spcAft>
                      </a:pPr>
                      <a:r>
                        <a:rPr lang="fr-BE" sz="1000" dirty="0">
                          <a:effectLst/>
                        </a:rPr>
                        <a:t> </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104245"/>
                  </a:ext>
                </a:extLst>
              </a:tr>
            </a:tbl>
          </a:graphicData>
        </a:graphic>
      </p:graphicFrame>
      <p:sp>
        <p:nvSpPr>
          <p:cNvPr id="5" name="Rectangle 1">
            <a:extLst>
              <a:ext uri="{FF2B5EF4-FFF2-40B4-BE49-F238E27FC236}">
                <a16:creationId xmlns:a16="http://schemas.microsoft.com/office/drawing/2014/main" id="{096DCA26-5F1E-4D65-838B-36C22EBEDFD7}"/>
              </a:ext>
            </a:extLst>
          </p:cNvPr>
          <p:cNvSpPr>
            <a:spLocks noChangeArrowheads="1"/>
          </p:cNvSpPr>
          <p:nvPr/>
        </p:nvSpPr>
        <p:spPr bwMode="auto">
          <a:xfrm>
            <a:off x="475385" y="745514"/>
            <a:ext cx="11430000" cy="6112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BE" altLang="fr-FR" sz="14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Règlement d’ordre intérieur (ROI) du Partenariat local de Prévention </a:t>
            </a:r>
            <a:endParaRPr kumimoji="0" lang="fr-BE" altLang="fr-FR" sz="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BE" altLang="fr-FR" sz="14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 Quartier …</a:t>
            </a:r>
            <a:r>
              <a:rPr kumimoji="0" lang="fr-BE" altLang="fr-FR" sz="1400" b="1"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fr-BE" altLang="fr-FR" sz="1400" b="1" i="0" u="sng"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à …</a:t>
            </a:r>
            <a:endParaRPr kumimoji="0" lang="fr-BE" altLang="fr-FR" sz="800" b="0" i="0" u="none" strike="noStrike" cap="none" normalizeH="0" baseline="0" dirty="0">
              <a:ln>
                <a:noFill/>
              </a:ln>
              <a:solidFill>
                <a:schemeClr val="tx1"/>
              </a:solidFill>
              <a:effectLst/>
            </a:endParaRP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Le partenariat local de prévention (PLP) est un accord de collaboration structuré entre les citoyens et la police locale dans un quartier déterminé et qui contribue aux objectifs suivants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Produire un effet préventif sur la criminalité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Conscientiser les habitants à l’importance de la prévention de la criminalité et des risques d’incendie ou d’intoxication au CO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Constituer une courroie de transmission de l’information utile entre citoyens et policiers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Augmenter le sentiment de sécurité du citoyen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Accroître la propension à signaler les situations suspectes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Renforcer la cohésion au sein du quartier ;</a:t>
            </a:r>
          </a:p>
          <a:p>
            <a:pPr marL="342900" lvl="0" indent="-342900" algn="just">
              <a:lnSpc>
                <a:spcPct val="107000"/>
              </a:lnSpc>
              <a:buFont typeface="+mj-lt"/>
              <a:buAutoNum type="arabicPeriod"/>
            </a:pPr>
            <a:r>
              <a:rPr lang="fr-BE" sz="800" dirty="0">
                <a:effectLst/>
                <a:latin typeface="Calibri" panose="020F0502020204030204" pitchFamily="34" charset="0"/>
                <a:ea typeface="Calibri" panose="020F0502020204030204" pitchFamily="34" charset="0"/>
                <a:cs typeface="Times New Roman" panose="02020603050405020304" pitchFamily="18" charset="0"/>
              </a:rPr>
              <a:t>Favoriser l’entr’aide entre les habitants.</a:t>
            </a:r>
          </a:p>
          <a:p>
            <a:pPr marL="457200"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Le présent règlement d’ordre intérieur est rédigé conformément aux dispositions légales en vigueur (circulaire ministérielle du 19 février 2019, …), de la charte locale qui scelle la collaboration du PLP avec les autorités locales et les services de police, ainsi que de la note de procédure du … de la zone de police de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Chaque habitant du quartier visé peut adhérer librement au PLP et le quitter à tout moment. Cette adhésion n’entraîne aucun frais.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Afin d’atteindre ses objectifs, le PLP met en place un système permettant l’échange d’informations entre les services de police et les membres du PLP et ce, par le biais d’un plan de communication spécifique.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Chaque membre veillera à signaler toute situation suspecte aux services de police (tél. 101 pour les urgences, …. – service de proximité pour les cas non-urgents).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L’appréciation de la situation, la gestion de l’information policière et la suite donnée aux déclarations ou plaintes incombent uniquement aux services judiciaires (Procureur du Roi et police).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Le coordinateur du PLP (ou, en cas d’absence, son adjoint) est la personne intermédiaire dans l’échange d’informations entre le policier de référence de la zone de police et le PLP, et il doit veiller à diffuser l’ensemble des messages aux différents membres du PLP.</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Un partenariat local de prévention n’a pas pour but de se substituer aux policiers, ses membres n’effectuent ni patrouilles ni observations systématiques et le respect de la vie privée de chacun reste sa valeur fondamentale.  Le seul signe extérieur de l’existence du partenariat est matérialisé par des signaux, définis par la loi, placés aux confins du quartier.</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Le coordinateur du PLP, en partenariat avec le policier de référence, organise, au minimum une fois par an, une réunion plénière qui a principalement pour but de faire le point sur la situation, de diffuser des conseils préventifs et d’évoquer de nouvelles perspectives. </a:t>
            </a: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Par ailleurs, le coordinateur, accompagné de son/ses adjoint(s), tient, avec le policier de référence, une réunion d’évaluation, au minimum tous les 3 ans, dans le but d’évaluer son fonctionnement (statistiques de criminalité, qualité et nombre des messages, satisfaction des différents partenaires…).</a:t>
            </a:r>
          </a:p>
          <a:p>
            <a:pPr algn="just" eaLnBrk="0" fontAlgn="base" hangingPunct="0">
              <a:lnSpc>
                <a:spcPct val="107000"/>
              </a:lnSpc>
              <a:spcAft>
                <a:spcPts val="800"/>
              </a:spcAft>
            </a:pPr>
            <a:r>
              <a:rPr lang="fr-BE" sz="900" b="1" kern="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Les coordonnées des membres dont le PLP dispose sont exclusivement utilisées dans le cadre du fonctionnement du PLP, conformément au Règlement général sur la Protection des Données personnelles (RGPD).  Ainsi, les messages diffusés à plusieurs membres du PLP par le coordinateur seront envoyés en copie cachée (CCI), pour que les coordonnées des membres restent invisibles pour les autres destinataires. Chaque membre, par la signature du présent ROI, donne explicitement son accord pour la collecte et le traitement des données personnelles suivantes le concernant : nom, prénom, adresse, numéro(s) de téléphone éventuel(s), adresse électronique, messages de signalement transmis, demandes et réalisation d’audits de sécurité de son immeuble à sa demande.  Ces données sont utilisées dans le cadre de la diffusion en direction des membres de messages de prévention (vols, délits divers, cybercriminalité, protection incendie), de signalement de faits ou de modes opératoires spécifiques, ou d’informations utiles transmises par les membres et transférées aux autorités de police, à l’exclusion de messages à visées commerciales, philosophiques ou politiques. Le responsable du traitement est le coordinateur du PLP. La durée de conservation des données n’excède pas d’un mois la durée de l’adhésion d’un membre. Tout membre a le droit de consulter les données le concernant et de demander sans frais leur rectification ou leur suppression.</a:t>
            </a:r>
            <a:endParaRPr lang="fr-BE" sz="9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fr-BE" sz="800" dirty="0">
                <a:effectLst/>
                <a:latin typeface="Calibri" panose="020F0502020204030204" pitchFamily="34" charset="0"/>
                <a:ea typeface="Calibri" panose="020F0502020204030204" pitchFamily="34" charset="0"/>
                <a:cs typeface="Times New Roman" panose="02020603050405020304" pitchFamily="18" charset="0"/>
              </a:rPr>
              <a:t>Le présent règlement d’ordre intérieur est établi en deux exemplaires, signés par le membre adhérant au PLP et par le coordinateur, l’un étant conservé par le membre, l’autre étant remis au coordinateur.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BE"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62735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105F43-4C81-43C5-AB34-2294E72B276E}"/>
              </a:ext>
            </a:extLst>
          </p:cNvPr>
          <p:cNvSpPr>
            <a:spLocks noGrp="1"/>
          </p:cNvSpPr>
          <p:nvPr>
            <p:ph type="title"/>
          </p:nvPr>
        </p:nvSpPr>
        <p:spPr/>
        <p:txBody>
          <a:bodyPr/>
          <a:lstStyle/>
          <a:p>
            <a:pPr algn="ctr"/>
            <a:r>
              <a:rPr lang="fr-BE" b="1" i="1" dirty="0">
                <a:solidFill>
                  <a:srgbClr val="FF0000"/>
                </a:solidFill>
                <a:latin typeface="Times New Roman" panose="02020603050405020304" pitchFamily="18" charset="0"/>
                <a:cs typeface="Times New Roman" panose="02020603050405020304" pitchFamily="18" charset="0"/>
              </a:rPr>
              <a:t>Quelles instances sont responsables du contrôle ?</a:t>
            </a:r>
          </a:p>
        </p:txBody>
      </p:sp>
      <p:sp>
        <p:nvSpPr>
          <p:cNvPr id="3" name="Espace réservé du contenu 2">
            <a:extLst>
              <a:ext uri="{FF2B5EF4-FFF2-40B4-BE49-F238E27FC236}">
                <a16:creationId xmlns:a16="http://schemas.microsoft.com/office/drawing/2014/main" id="{F96708D0-C9C4-4F53-A4EC-0CFC30ADB63E}"/>
              </a:ext>
            </a:extLst>
          </p:cNvPr>
          <p:cNvSpPr>
            <a:spLocks noGrp="1"/>
          </p:cNvSpPr>
          <p:nvPr>
            <p:ph idx="1"/>
          </p:nvPr>
        </p:nvSpPr>
        <p:spPr/>
        <p:txBody>
          <a:bodyPr>
            <a:normAutofit/>
          </a:bodyPr>
          <a:lstStyle/>
          <a:p>
            <a:r>
              <a:rPr lang="fr-BE" dirty="0">
                <a:latin typeface="Times New Roman" panose="02020603050405020304" pitchFamily="18" charset="0"/>
                <a:cs typeface="Times New Roman" panose="02020603050405020304" pitchFamily="18" charset="0"/>
              </a:rPr>
              <a:t>Sur le plan local : </a:t>
            </a:r>
          </a:p>
          <a:p>
            <a:pPr lvl="1"/>
            <a:r>
              <a:rPr lang="fr-BE" dirty="0">
                <a:latin typeface="Times New Roman" panose="02020603050405020304" pitchFamily="18" charset="0"/>
                <a:cs typeface="Times New Roman" panose="02020603050405020304" pitchFamily="18" charset="0"/>
              </a:rPr>
              <a:t>un Délégué à la Protection des Données - </a:t>
            </a:r>
            <a:r>
              <a:rPr lang="fr-BE" dirty="0" err="1">
                <a:latin typeface="Times New Roman" panose="02020603050405020304" pitchFamily="18" charset="0"/>
                <a:cs typeface="Times New Roman" panose="02020603050405020304" pitchFamily="18" charset="0"/>
              </a:rPr>
              <a:t>Dataprotection</a:t>
            </a:r>
            <a:r>
              <a:rPr lang="fr-BE" dirty="0">
                <a:latin typeface="Times New Roman" panose="02020603050405020304" pitchFamily="18" charset="0"/>
                <a:cs typeface="Times New Roman" panose="02020603050405020304" pitchFamily="18" charset="0"/>
              </a:rPr>
              <a:t> </a:t>
            </a:r>
            <a:r>
              <a:rPr lang="fr-BE" dirty="0" err="1">
                <a:latin typeface="Times New Roman" panose="02020603050405020304" pitchFamily="18" charset="0"/>
                <a:cs typeface="Times New Roman" panose="02020603050405020304" pitchFamily="18" charset="0"/>
              </a:rPr>
              <a:t>Officer</a:t>
            </a:r>
            <a:r>
              <a:rPr lang="fr-BE" dirty="0">
                <a:latin typeface="Times New Roman" panose="02020603050405020304" pitchFamily="18" charset="0"/>
                <a:cs typeface="Times New Roman" panose="02020603050405020304" pitchFamily="18" charset="0"/>
              </a:rPr>
              <a:t> (DPO) est la référence locale</a:t>
            </a:r>
          </a:p>
          <a:p>
            <a:pPr lvl="1"/>
            <a:r>
              <a:rPr lang="fr-BE" dirty="0">
                <a:latin typeface="Times New Roman" panose="02020603050405020304" pitchFamily="18" charset="0"/>
                <a:cs typeface="Times New Roman" panose="02020603050405020304" pitchFamily="18" charset="0"/>
              </a:rPr>
              <a:t>DPO des zones de police</a:t>
            </a:r>
          </a:p>
          <a:p>
            <a:r>
              <a:rPr lang="fr-BE" dirty="0">
                <a:latin typeface="Times New Roman" panose="02020603050405020304" pitchFamily="18" charset="0"/>
                <a:cs typeface="Times New Roman" panose="02020603050405020304" pitchFamily="18" charset="0"/>
              </a:rPr>
              <a:t>Sur le plan national : Autorité de Contrôle du traitement des données personnelles (anciennement </a:t>
            </a:r>
            <a:r>
              <a:rPr lang="fr-BE" i="1" dirty="0">
                <a:latin typeface="Times New Roman" panose="02020603050405020304" pitchFamily="18" charset="0"/>
                <a:cs typeface="Times New Roman" panose="02020603050405020304" pitchFamily="18" charset="0"/>
              </a:rPr>
              <a:t>Commission de la Vie privée</a:t>
            </a:r>
            <a:r>
              <a:rPr lang="fr-BE" dirty="0">
                <a:latin typeface="Times New Roman" panose="02020603050405020304" pitchFamily="18" charset="0"/>
                <a:cs typeface="Times New Roman" panose="02020603050405020304" pitchFamily="18" charset="0"/>
              </a:rPr>
              <a:t>)</a:t>
            </a:r>
          </a:p>
          <a:p>
            <a:r>
              <a:rPr lang="fr-BE" dirty="0">
                <a:latin typeface="Times New Roman" panose="02020603050405020304" pitchFamily="18" charset="0"/>
                <a:cs typeface="Times New Roman" panose="02020603050405020304" pitchFamily="18" charset="0"/>
              </a:rPr>
              <a:t>Sur le plan international (Union européenne) : </a:t>
            </a:r>
          </a:p>
          <a:p>
            <a:pPr marL="0" indent="0">
              <a:buNone/>
            </a:pPr>
            <a:r>
              <a:rPr lang="fr-BE" dirty="0">
                <a:latin typeface="Times New Roman" panose="02020603050405020304" pitchFamily="18" charset="0"/>
                <a:cs typeface="Times New Roman" panose="02020603050405020304" pitchFamily="18" charset="0"/>
              </a:rPr>
              <a:t>	</a:t>
            </a:r>
            <a:r>
              <a:rPr lang="fr-BE" dirty="0" err="1">
                <a:latin typeface="Times New Roman" panose="02020603050405020304" pitchFamily="18" charset="0"/>
                <a:cs typeface="Times New Roman" panose="02020603050405020304" pitchFamily="18" charset="0"/>
              </a:rPr>
              <a:t>European</a:t>
            </a:r>
            <a:r>
              <a:rPr lang="fr-BE" dirty="0">
                <a:latin typeface="Times New Roman" panose="02020603050405020304" pitchFamily="18" charset="0"/>
                <a:cs typeface="Times New Roman" panose="02020603050405020304" pitchFamily="18" charset="0"/>
              </a:rPr>
              <a:t> </a:t>
            </a:r>
            <a:r>
              <a:rPr lang="fr-BE" dirty="0" err="1">
                <a:latin typeface="Times New Roman" panose="02020603050405020304" pitchFamily="18" charset="0"/>
                <a:cs typeface="Times New Roman" panose="02020603050405020304" pitchFamily="18" charset="0"/>
              </a:rPr>
              <a:t>Dataprotection</a:t>
            </a:r>
            <a:r>
              <a:rPr lang="fr-BE" dirty="0">
                <a:latin typeface="Times New Roman" panose="02020603050405020304" pitchFamily="18" charset="0"/>
                <a:cs typeface="Times New Roman" panose="02020603050405020304" pitchFamily="18" charset="0"/>
              </a:rPr>
              <a:t> Superviser (EDPS) = Contrôleur 	européen de la Protection des Données</a:t>
            </a:r>
          </a:p>
          <a:p>
            <a:pPr marL="457200" lvl="1" indent="0">
              <a:buNone/>
            </a:pPr>
            <a:r>
              <a:rPr lang="fr-BE" dirty="0">
                <a:latin typeface="Times New Roman" panose="02020603050405020304" pitchFamily="18" charset="0"/>
                <a:cs typeface="Times New Roman" panose="02020603050405020304" pitchFamily="18" charset="0"/>
              </a:rPr>
              <a:t>Service indépendant bénéficiant de la logistique du Parlement européen</a:t>
            </a:r>
          </a:p>
          <a:p>
            <a:endParaRPr lang="fr-BE" dirty="0"/>
          </a:p>
        </p:txBody>
      </p:sp>
    </p:spTree>
    <p:extLst>
      <p:ext uri="{BB962C8B-B14F-4D97-AF65-F5344CB8AC3E}">
        <p14:creationId xmlns:p14="http://schemas.microsoft.com/office/powerpoint/2010/main" val="381367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F99999-DCCE-4051-A03D-085F7D12BB71}"/>
              </a:ext>
            </a:extLst>
          </p:cNvPr>
          <p:cNvSpPr>
            <a:spLocks noGrp="1"/>
          </p:cNvSpPr>
          <p:nvPr>
            <p:ph type="title"/>
          </p:nvPr>
        </p:nvSpPr>
        <p:spPr/>
        <p:txBody>
          <a:bodyPr>
            <a:normAutofit/>
          </a:bodyPr>
          <a:lstStyle/>
          <a:p>
            <a:pPr algn="ctr"/>
            <a:r>
              <a:rPr lang="fr-BE" b="1" i="1" dirty="0">
                <a:solidFill>
                  <a:srgbClr val="FF0000"/>
                </a:solidFill>
                <a:latin typeface="Times New Roman" panose="02020603050405020304" pitchFamily="18" charset="0"/>
                <a:cs typeface="Times New Roman" panose="02020603050405020304" pitchFamily="18" charset="0"/>
              </a:rPr>
              <a:t>Registre de traitement de données personnelles </a:t>
            </a:r>
            <a:r>
              <a:rPr lang="fr-BE" b="1" i="1">
                <a:solidFill>
                  <a:srgbClr val="FF0000"/>
                </a:solidFill>
                <a:latin typeface="Times New Roman" panose="02020603050405020304" pitchFamily="18" charset="0"/>
                <a:cs typeface="Times New Roman" panose="02020603050405020304" pitchFamily="18" charset="0"/>
              </a:rPr>
              <a:t>(facultatif)</a:t>
            </a:r>
            <a:endParaRPr lang="fr-BE" b="1" i="1" dirty="0">
              <a:solidFill>
                <a:srgbClr val="FF000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3A29413C-0BDB-4755-879D-2F0266518945}"/>
              </a:ext>
            </a:extLst>
          </p:cNvPr>
          <p:cNvSpPr>
            <a:spLocks noGrp="1"/>
          </p:cNvSpPr>
          <p:nvPr>
            <p:ph idx="1"/>
          </p:nvPr>
        </p:nvSpPr>
        <p:spPr/>
        <p:txBody>
          <a:bodyPr>
            <a:normAutofit fontScale="25000" lnSpcReduction="20000"/>
          </a:bodyPr>
          <a:lstStyle/>
          <a:p>
            <a:pPr marL="0" indent="0" algn="ctr">
              <a:buNone/>
            </a:pPr>
            <a:r>
              <a:rPr lang="fr-BE" sz="4800" dirty="0">
                <a:latin typeface="Times New Roman" panose="02020603050405020304" pitchFamily="18" charset="0"/>
                <a:cs typeface="Times New Roman" panose="02020603050405020304" pitchFamily="18" charset="0"/>
              </a:rPr>
              <a:t>Que doit contenir le registre </a:t>
            </a:r>
            <a:r>
              <a:rPr lang="fr-BE" dirty="0">
                <a:latin typeface="Times New Roman" panose="02020603050405020304" pitchFamily="18" charset="0"/>
                <a:cs typeface="Times New Roman" panose="02020603050405020304" pitchFamily="18" charset="0"/>
              </a:rPr>
              <a:t>?</a:t>
            </a:r>
          </a:p>
          <a:p>
            <a:pPr marL="0" indent="0">
              <a:buNone/>
            </a:pPr>
            <a:r>
              <a:rPr lang="fr-BE" b="1" u="sng" dirty="0">
                <a:effectLst>
                  <a:glow rad="38100">
                    <a:schemeClr val="accent1">
                      <a:alpha val="40000"/>
                    </a:schemeClr>
                  </a:glow>
                </a:effectLst>
              </a:rPr>
              <a:t>Registre de traitement de données personnelles</a:t>
            </a:r>
            <a:endParaRPr lang="fr-BE" sz="2400" dirty="0"/>
          </a:p>
          <a:p>
            <a:pPr lvl="0"/>
            <a:r>
              <a:rPr lang="fr-BE" u="sng" dirty="0">
                <a:effectLst>
                  <a:outerShdw blurRad="38100" dist="19050" dir="2700000" algn="tl">
                    <a:schemeClr val="dk1">
                      <a:alpha val="40000"/>
                    </a:schemeClr>
                  </a:outerShdw>
                </a:effectLst>
              </a:rPr>
              <a:t>Dénomination du Partenariat local de Prévention</a:t>
            </a:r>
            <a:r>
              <a:rPr lang="fr-BE" dirty="0">
                <a:effectLst>
                  <a:outerShdw blurRad="38100" dist="19050" dir="2700000" algn="tl">
                    <a:schemeClr val="dk1">
                      <a:alpha val="40000"/>
                    </a:schemeClr>
                  </a:outerShdw>
                </a:effectLst>
              </a:rPr>
              <a:t> :</a:t>
            </a:r>
            <a:endParaRPr lang="fr-BE" sz="2400" dirty="0"/>
          </a:p>
          <a:p>
            <a:pPr lvl="0"/>
            <a:r>
              <a:rPr lang="fr-BE" u="sng" dirty="0">
                <a:effectLst>
                  <a:outerShdw blurRad="38100" dist="19050" dir="2700000" algn="tl">
                    <a:schemeClr val="dk1">
                      <a:alpha val="40000"/>
                    </a:schemeClr>
                  </a:outerShdw>
                </a:effectLst>
              </a:rPr>
              <a:t>Responsable du traitement des données</a:t>
            </a:r>
            <a:r>
              <a:rPr lang="fr-BE" dirty="0">
                <a:effectLst>
                  <a:outerShdw blurRad="38100" dist="19050" dir="2700000" algn="tl">
                    <a:schemeClr val="dk1">
                      <a:alpha val="40000"/>
                    </a:schemeClr>
                  </a:outerShdw>
                </a:effectLst>
              </a:rPr>
              <a:t> (coordinateur du PLP) :</a:t>
            </a:r>
            <a:endParaRPr lang="fr-BE" sz="2400" dirty="0"/>
          </a:p>
          <a:p>
            <a:pPr lvl="0"/>
            <a:r>
              <a:rPr lang="fr-BE" u="sng" dirty="0">
                <a:effectLst>
                  <a:outerShdw blurRad="38100" dist="19050" dir="2700000" algn="tl">
                    <a:schemeClr val="dk1">
                      <a:alpha val="40000"/>
                    </a:schemeClr>
                  </a:outerShdw>
                </a:effectLst>
              </a:rPr>
              <a:t>Sous-traitants</a:t>
            </a:r>
            <a:r>
              <a:rPr lang="fr-BE" dirty="0">
                <a:effectLst>
                  <a:outerShdw blurRad="38100" dist="19050" dir="2700000" algn="tl">
                    <a:schemeClr val="dk1">
                      <a:alpha val="40000"/>
                    </a:schemeClr>
                  </a:outerShdw>
                </a:effectLst>
              </a:rPr>
              <a:t> (coordinateurs adjoints éventuels) :</a:t>
            </a:r>
            <a:endParaRPr lang="fr-BE" sz="2400" dirty="0"/>
          </a:p>
          <a:p>
            <a:pPr lvl="0"/>
            <a:r>
              <a:rPr lang="fr-BE" u="sng" dirty="0">
                <a:effectLst>
                  <a:outerShdw blurRad="38100" dist="19050" dir="2700000" algn="tl">
                    <a:schemeClr val="dk1">
                      <a:alpha val="40000"/>
                    </a:schemeClr>
                  </a:outerShdw>
                </a:effectLst>
              </a:rPr>
              <a:t>Données collectées et traitées</a:t>
            </a:r>
            <a:r>
              <a:rPr lang="fr-BE" dirty="0">
                <a:effectLst>
                  <a:outerShdw blurRad="38100" dist="19050" dir="2700000" algn="tl">
                    <a:schemeClr val="dk1">
                      <a:alpha val="40000"/>
                    </a:schemeClr>
                  </a:outerShdw>
                </a:effectLst>
              </a:rPr>
              <a:t> :</a:t>
            </a:r>
            <a:endParaRPr lang="fr-BE" sz="2400" dirty="0"/>
          </a:p>
          <a:p>
            <a:pPr lvl="1"/>
            <a:r>
              <a:rPr lang="fr-BE" dirty="0">
                <a:effectLst>
                  <a:outerShdw blurRad="38100" dist="19050" dir="2700000" algn="tl">
                    <a:schemeClr val="dk1">
                      <a:alpha val="40000"/>
                    </a:schemeClr>
                  </a:outerShdw>
                </a:effectLst>
              </a:rPr>
              <a:t>Nom et prénom des membres du PLP</a:t>
            </a:r>
            <a:endParaRPr lang="fr-BE" sz="2000" dirty="0"/>
          </a:p>
          <a:p>
            <a:pPr lvl="1"/>
            <a:r>
              <a:rPr lang="fr-BE" dirty="0">
                <a:effectLst>
                  <a:outerShdw blurRad="38100" dist="19050" dir="2700000" algn="tl">
                    <a:schemeClr val="dk1">
                      <a:alpha val="40000"/>
                    </a:schemeClr>
                  </a:outerShdw>
                </a:effectLst>
              </a:rPr>
              <a:t>Adresse des membres du PLP</a:t>
            </a:r>
            <a:endParaRPr lang="fr-BE" sz="2000" dirty="0"/>
          </a:p>
          <a:p>
            <a:pPr lvl="1"/>
            <a:r>
              <a:rPr lang="fr-BE" dirty="0">
                <a:effectLst>
                  <a:outerShdw blurRad="38100" dist="19050" dir="2700000" algn="tl">
                    <a:schemeClr val="dk1">
                      <a:alpha val="40000"/>
                    </a:schemeClr>
                  </a:outerShdw>
                </a:effectLst>
              </a:rPr>
              <a:t>Adresses électroniques des membres du PLP</a:t>
            </a:r>
            <a:endParaRPr lang="fr-BE" sz="2000" dirty="0"/>
          </a:p>
          <a:p>
            <a:pPr lvl="1"/>
            <a:r>
              <a:rPr lang="fr-BE" dirty="0">
                <a:effectLst>
                  <a:outerShdw blurRad="38100" dist="19050" dir="2700000" algn="tl">
                    <a:schemeClr val="dk1">
                      <a:alpha val="40000"/>
                    </a:schemeClr>
                  </a:outerShdw>
                </a:effectLst>
              </a:rPr>
              <a:t>Coordonnées téléphoniques des membres du PLP</a:t>
            </a:r>
            <a:endParaRPr lang="fr-BE" sz="2000" dirty="0"/>
          </a:p>
          <a:p>
            <a:pPr lvl="1"/>
            <a:r>
              <a:rPr lang="fr-BE" dirty="0">
                <a:effectLst>
                  <a:outerShdw blurRad="38100" dist="19050" dir="2700000" algn="tl">
                    <a:schemeClr val="dk1">
                      <a:alpha val="40000"/>
                    </a:schemeClr>
                  </a:outerShdw>
                </a:effectLst>
              </a:rPr>
              <a:t>Messages échangés avec les membres du PLP et avec les services de police</a:t>
            </a:r>
            <a:endParaRPr lang="fr-BE" sz="2000" dirty="0"/>
          </a:p>
          <a:p>
            <a:pPr lvl="1"/>
            <a:r>
              <a:rPr lang="fr-BE" dirty="0">
                <a:effectLst>
                  <a:outerShdw blurRad="38100" dist="19050" dir="2700000" algn="tl">
                    <a:schemeClr val="dk1">
                      <a:alpha val="40000"/>
                    </a:schemeClr>
                  </a:outerShdw>
                </a:effectLst>
              </a:rPr>
              <a:t>Demandes d’audits de sécurité d’immeubles au sein du PLP</a:t>
            </a:r>
            <a:endParaRPr lang="fr-BE" sz="2000" dirty="0"/>
          </a:p>
          <a:p>
            <a:pPr lvl="1"/>
            <a:r>
              <a:rPr lang="fr-BE" dirty="0">
                <a:effectLst>
                  <a:outerShdw blurRad="38100" dist="19050" dir="2700000" algn="tl">
                    <a:schemeClr val="dk1">
                      <a:alpha val="40000"/>
                    </a:schemeClr>
                  </a:outerShdw>
                </a:effectLst>
              </a:rPr>
              <a:t>Copies du règlement d’ordre intérieur du PLP signées par les membres</a:t>
            </a:r>
            <a:endParaRPr lang="fr-BE" sz="2000" dirty="0"/>
          </a:p>
          <a:p>
            <a:pPr lvl="0"/>
            <a:r>
              <a:rPr lang="fr-BE" u="sng" dirty="0">
                <a:effectLst>
                  <a:outerShdw blurRad="38100" dist="19050" dir="2700000" algn="tl">
                    <a:schemeClr val="dk1">
                      <a:alpha val="40000"/>
                    </a:schemeClr>
                  </a:outerShdw>
                </a:effectLst>
              </a:rPr>
              <a:t>Finalité du traitement des données</a:t>
            </a:r>
            <a:r>
              <a:rPr lang="fr-BE" dirty="0">
                <a:effectLst>
                  <a:outerShdw blurRad="38100" dist="19050" dir="2700000" algn="tl">
                    <a:schemeClr val="dk1">
                      <a:alpha val="40000"/>
                    </a:schemeClr>
                  </a:outerShdw>
                </a:effectLst>
              </a:rPr>
              <a:t> :</a:t>
            </a:r>
            <a:endParaRPr lang="fr-BE" sz="2400" dirty="0"/>
          </a:p>
          <a:p>
            <a:pPr lvl="1"/>
            <a:r>
              <a:rPr lang="fr-BE" dirty="0">
                <a:effectLst>
                  <a:outerShdw blurRad="38100" dist="19050" dir="2700000" algn="tl">
                    <a:schemeClr val="dk1">
                      <a:alpha val="40000"/>
                    </a:schemeClr>
                  </a:outerShdw>
                </a:effectLst>
              </a:rPr>
              <a:t>Base juridique : circulaire ministérielle SPF Intérieur du 29/02/2019</a:t>
            </a:r>
            <a:endParaRPr lang="fr-BE" sz="2000" dirty="0"/>
          </a:p>
          <a:p>
            <a:pPr lvl="1"/>
            <a:r>
              <a:rPr lang="fr-BE" dirty="0">
                <a:effectLst>
                  <a:outerShdw blurRad="38100" dist="19050" dir="2700000" algn="tl">
                    <a:schemeClr val="dk1">
                      <a:alpha val="40000"/>
                    </a:schemeClr>
                  </a:outerShdw>
                </a:effectLst>
              </a:rPr>
              <a:t>Objectifs : permettre aux coordinateurs des PLP d’agir et de faire fonctionner les PLP suivant les prescriptions de ladite circulaire ministérielle, en protégeant la liberté de chaque habitant de la zone géographique couverte par les PLP d’y adhérer librement, de consulter les données personnelles qu’il a fournies et que le PLP détient sur lui, de faire modifier ces dernières ou de se désinscrire du PLP sur simple demande.</a:t>
            </a:r>
            <a:endParaRPr lang="fr-BE" sz="2000" dirty="0"/>
          </a:p>
          <a:p>
            <a:pPr lvl="0"/>
            <a:r>
              <a:rPr lang="fr-BE" u="sng" dirty="0">
                <a:effectLst>
                  <a:outerShdw blurRad="38100" dist="19050" dir="2700000" algn="tl">
                    <a:schemeClr val="dk1">
                      <a:alpha val="40000"/>
                    </a:schemeClr>
                  </a:outerShdw>
                </a:effectLst>
              </a:rPr>
              <a:t>Durée de conservation des données</a:t>
            </a:r>
            <a:r>
              <a:rPr lang="fr-BE" dirty="0">
                <a:effectLst>
                  <a:outerShdw blurRad="38100" dist="19050" dir="2700000" algn="tl">
                    <a:schemeClr val="dk1">
                      <a:alpha val="40000"/>
                    </a:schemeClr>
                  </a:outerShdw>
                </a:effectLst>
              </a:rPr>
              <a:t> : </a:t>
            </a:r>
            <a:r>
              <a:rPr lang="fr-BE" sz="2400" dirty="0">
                <a:effectLst>
                  <a:outerShdw blurRad="38100" dist="19050" dir="2700000" algn="tl">
                    <a:schemeClr val="dk1">
                      <a:alpha val="40000"/>
                    </a:schemeClr>
                  </a:outerShdw>
                </a:effectLst>
              </a:rPr>
              <a:t>les données personnelles des membres des PLP sont conservées au cours de la durée de leur adhésion au PLP. Suite à une désinscription ou à une demande de modification des données, celles-ci sont adaptées ou supprimées dans les meilleurs délais, et en tout cas dans le mois suivant la réception de la demande.</a:t>
            </a:r>
            <a:endParaRPr lang="fr-BE" sz="2400" dirty="0"/>
          </a:p>
          <a:p>
            <a:pPr lvl="0"/>
            <a:r>
              <a:rPr lang="fr-BE" u="sng" dirty="0">
                <a:effectLst>
                  <a:outerShdw blurRad="38100" dist="19050" dir="2700000" algn="tl">
                    <a:schemeClr val="dk1">
                      <a:alpha val="40000"/>
                    </a:schemeClr>
                  </a:outerShdw>
                </a:effectLst>
              </a:rPr>
              <a:t>Notification aux membres de leurs droits en matière de traitement des données personnelles</a:t>
            </a:r>
            <a:r>
              <a:rPr lang="fr-BE" dirty="0">
                <a:effectLst>
                  <a:outerShdw blurRad="38100" dist="19050" dir="2700000" algn="tl">
                    <a:schemeClr val="dk1">
                      <a:alpha val="40000"/>
                    </a:schemeClr>
                  </a:outerShdw>
                </a:effectLst>
              </a:rPr>
              <a:t> :</a:t>
            </a:r>
            <a:endParaRPr lang="fr-BE" sz="2400" dirty="0"/>
          </a:p>
          <a:p>
            <a:pPr lvl="1"/>
            <a:r>
              <a:rPr lang="fr-BE" dirty="0">
                <a:effectLst>
                  <a:outerShdw blurRad="38100" dist="19050" dir="2700000" algn="tl">
                    <a:schemeClr val="dk1">
                      <a:alpha val="40000"/>
                    </a:schemeClr>
                  </a:outerShdw>
                </a:effectLst>
              </a:rPr>
              <a:t>Signature pour accord  explicite du Règlement d’Ordre intérieur (ROI) contenant un article à ce sujet en ce qui concerne la protection des données personnelles</a:t>
            </a:r>
            <a:endParaRPr lang="fr-BE" sz="2000" dirty="0"/>
          </a:p>
          <a:p>
            <a:pPr lvl="1"/>
            <a:r>
              <a:rPr lang="fr-BE" dirty="0">
                <a:effectLst>
                  <a:outerShdw blurRad="38100" dist="19050" dir="2700000" algn="tl">
                    <a:schemeClr val="dk1">
                      <a:alpha val="40000"/>
                    </a:schemeClr>
                  </a:outerShdw>
                </a:effectLst>
              </a:rPr>
              <a:t>Droit du membre de consultation et de modification des données le concernant sur simple demande écrite, par courrier ou courriel</a:t>
            </a:r>
            <a:endParaRPr lang="fr-BE" sz="2000" dirty="0"/>
          </a:p>
          <a:p>
            <a:pPr lvl="1"/>
            <a:r>
              <a:rPr lang="fr-BE" dirty="0">
                <a:effectLst>
                  <a:outerShdw blurRad="38100" dist="19050" dir="2700000" algn="tl">
                    <a:schemeClr val="dk1">
                      <a:alpha val="40000"/>
                    </a:schemeClr>
                  </a:outerShdw>
                </a:effectLst>
              </a:rPr>
              <a:t>Droit de retrait du membre à tout moment et effacement de toutes les données le concernant, sur simple demande écrite, par courrier ou courriel</a:t>
            </a:r>
            <a:endParaRPr lang="fr-BE" sz="2000" dirty="0"/>
          </a:p>
          <a:p>
            <a:pPr lvl="0"/>
            <a:r>
              <a:rPr lang="fr-BE" u="sng" dirty="0">
                <a:effectLst>
                  <a:outerShdw blurRad="38100" dist="19050" dir="2700000" algn="tl">
                    <a:schemeClr val="dk1">
                      <a:alpha val="40000"/>
                    </a:schemeClr>
                  </a:outerShdw>
                </a:effectLst>
              </a:rPr>
              <a:t>Droit de recours</a:t>
            </a:r>
            <a:r>
              <a:rPr lang="fr-BE" dirty="0">
                <a:effectLst>
                  <a:outerShdw blurRad="38100" dist="19050" dir="2700000" algn="tl">
                    <a:schemeClr val="dk1">
                      <a:alpha val="40000"/>
                    </a:schemeClr>
                  </a:outerShdw>
                </a:effectLst>
              </a:rPr>
              <a:t> : tout membre d’un PLP estimant que ses données personnelles ne sont pas traitées conformément au RGPD peut s’adresser à l’Autorité belge de Contrôle du traitement des données personnelles</a:t>
            </a:r>
            <a:endParaRPr lang="fr-BE" sz="2400" dirty="0"/>
          </a:p>
          <a:p>
            <a:pPr lvl="0"/>
            <a:r>
              <a:rPr lang="fr-BE" u="sng" dirty="0">
                <a:effectLst>
                  <a:outerShdw blurRad="38100" dist="19050" dir="2700000" algn="tl">
                    <a:schemeClr val="dk1">
                      <a:alpha val="40000"/>
                    </a:schemeClr>
                  </a:outerShdw>
                </a:effectLst>
              </a:rPr>
              <a:t>Protection des données par les PLP</a:t>
            </a:r>
            <a:r>
              <a:rPr lang="fr-BE" dirty="0">
                <a:effectLst>
                  <a:outerShdw blurRad="38100" dist="19050" dir="2700000" algn="tl">
                    <a:schemeClr val="dk1">
                      <a:alpha val="40000"/>
                    </a:schemeClr>
                  </a:outerShdw>
                </a:effectLst>
              </a:rPr>
              <a:t> :</a:t>
            </a:r>
            <a:endParaRPr lang="fr-BE" sz="2400" dirty="0"/>
          </a:p>
          <a:p>
            <a:pPr lvl="1"/>
            <a:r>
              <a:rPr lang="fr-BE" dirty="0">
                <a:effectLst>
                  <a:outerShdw blurRad="38100" dist="19050" dir="2700000" algn="tl">
                    <a:schemeClr val="dk1">
                      <a:alpha val="40000"/>
                    </a:schemeClr>
                  </a:outerShdw>
                </a:effectLst>
              </a:rPr>
              <a:t>Pour éviter tout usage abusif des données traitées par les PLP, les coordinateurs et coordinateurs adjoints prennent les mesures de sécurité informatique usuelles relatives à la conservation des données et ils veillent, lors de la diffusion de messages aux membres, à ne pas transmettre aux autres membres les coordonnées des autres membres telles que l’adresse électronique (copies diffusées en « CCI »).</a:t>
            </a:r>
            <a:endParaRPr lang="fr-BE" sz="2000" dirty="0"/>
          </a:p>
          <a:p>
            <a:pPr marL="0" indent="0" algn="just">
              <a:buNone/>
            </a:pPr>
            <a:endParaRPr lang="fr-B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94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2317</Words>
  <Application>Microsoft Office PowerPoint</Application>
  <PresentationFormat>Grand écran</PresentationFormat>
  <Paragraphs>133</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Times New Roman</vt:lpstr>
      <vt:lpstr>Thème Office</vt:lpstr>
      <vt:lpstr>Partenariats locaux de Prévention et protection des données personnelles (« privacy », « dataprotection »)</vt:lpstr>
      <vt:lpstr>Qu’appelle-t-on « données personnelles » ?</vt:lpstr>
      <vt:lpstr>Quelles sont les données personnelles collectées dans le cadre du fonctionnement d’un PLP ?</vt:lpstr>
      <vt:lpstr>Quelle est la base légale pour le traitement de données personnelles ?</vt:lpstr>
      <vt:lpstr>Quelles sont les conséquences pour les PLP?</vt:lpstr>
      <vt:lpstr>Que doit entreprendre un PLP déjà existant ?</vt:lpstr>
      <vt:lpstr>Exemple de Règlement d’ordre intérieur à l’usage des PLP</vt:lpstr>
      <vt:lpstr>Quelles instances sont responsables du contrôle ?</vt:lpstr>
      <vt:lpstr>Registre de traitement de données personnelles (facultatif)</vt:lpstr>
      <vt:lpstr>Présentation PowerPoint</vt:lpstr>
      <vt:lpstr>Comment déclarer un traitement de données personnelles et la tenue d’un registre ?</vt:lpstr>
      <vt:lpstr>Références utiles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Partenariats locaux de Prévention et protection des données personnelles</dc:title>
  <dc:creator>Dominique Baudoux</dc:creator>
  <cp:lastModifiedBy>Dominique Baudoux</cp:lastModifiedBy>
  <cp:revision>42</cp:revision>
  <dcterms:created xsi:type="dcterms:W3CDTF">2020-01-31T20:26:25Z</dcterms:created>
  <dcterms:modified xsi:type="dcterms:W3CDTF">2020-12-17T14:01:48Z</dcterms:modified>
</cp:coreProperties>
</file>